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71" r:id="rId3"/>
    <p:sldId id="279" r:id="rId4"/>
    <p:sldId id="265" r:id="rId5"/>
    <p:sldId id="267" r:id="rId6"/>
    <p:sldId id="288" r:id="rId7"/>
    <p:sldId id="281" r:id="rId8"/>
    <p:sldId id="291" r:id="rId9"/>
    <p:sldId id="272" r:id="rId10"/>
    <p:sldId id="273" r:id="rId11"/>
    <p:sldId id="278" r:id="rId12"/>
    <p:sldId id="258" r:id="rId13"/>
    <p:sldId id="262" r:id="rId14"/>
    <p:sldId id="263" r:id="rId15"/>
    <p:sldId id="266" r:id="rId16"/>
    <p:sldId id="268" r:id="rId17"/>
    <p:sldId id="269"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3A54"/>
    <a:srgbClr val="D42A2A"/>
    <a:srgbClr val="02ADE8"/>
    <a:srgbClr val="1496CA"/>
    <a:srgbClr val="1E42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041"/>
    <p:restoredTop sz="80159"/>
  </p:normalViewPr>
  <p:slideViewPr>
    <p:cSldViewPr snapToGrid="0">
      <p:cViewPr varScale="1">
        <p:scale>
          <a:sx n="11" d="100"/>
          <a:sy n="11" d="100"/>
        </p:scale>
        <p:origin x="216"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ACDB3D-3E14-4096-B151-3585E2775BF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0E76AE5-C24F-48B4-AB57-DCF366230CEA}">
      <dgm:prSet/>
      <dgm:spPr/>
      <dgm:t>
        <a:bodyPr/>
        <a:lstStyle/>
        <a:p>
          <a:endParaRPr lang="en-US" dirty="0"/>
        </a:p>
      </dgm:t>
    </dgm:pt>
    <dgm:pt modelId="{71DCED0D-E74A-496C-BA89-47ABB1AE949B}" type="parTrans" cxnId="{7B4A2E90-882B-4A2D-B588-9C3B42F90E88}">
      <dgm:prSet/>
      <dgm:spPr/>
      <dgm:t>
        <a:bodyPr/>
        <a:lstStyle/>
        <a:p>
          <a:endParaRPr lang="en-US"/>
        </a:p>
      </dgm:t>
    </dgm:pt>
    <dgm:pt modelId="{7079417A-3BBA-4B42-A2CD-11620B45ED6C}" type="sibTrans" cxnId="{7B4A2E90-882B-4A2D-B588-9C3B42F90E88}">
      <dgm:prSet/>
      <dgm:spPr/>
      <dgm:t>
        <a:bodyPr/>
        <a:lstStyle/>
        <a:p>
          <a:endParaRPr lang="en-US"/>
        </a:p>
      </dgm:t>
    </dgm:pt>
    <dgm:pt modelId="{10B366E8-377A-41B7-A152-627687908378}">
      <dgm:prSet/>
      <dgm:spPr/>
      <dgm:t>
        <a:bodyPr/>
        <a:lstStyle/>
        <a:p>
          <a:endParaRPr lang="en-US" dirty="0"/>
        </a:p>
      </dgm:t>
    </dgm:pt>
    <dgm:pt modelId="{3983A11D-003D-4982-8CFD-95991876873C}" type="parTrans" cxnId="{1E1C8728-2423-4784-AD2F-FF7081237031}">
      <dgm:prSet/>
      <dgm:spPr/>
      <dgm:t>
        <a:bodyPr/>
        <a:lstStyle/>
        <a:p>
          <a:endParaRPr lang="en-US"/>
        </a:p>
      </dgm:t>
    </dgm:pt>
    <dgm:pt modelId="{08AA40B7-5767-4C27-ADA3-B2E783524102}" type="sibTrans" cxnId="{1E1C8728-2423-4784-AD2F-FF7081237031}">
      <dgm:prSet/>
      <dgm:spPr/>
      <dgm:t>
        <a:bodyPr/>
        <a:lstStyle/>
        <a:p>
          <a:endParaRPr lang="en-US"/>
        </a:p>
      </dgm:t>
    </dgm:pt>
    <dgm:pt modelId="{723C10AF-32B9-43CA-8505-EDEE74FB3878}">
      <dgm:prSet/>
      <dgm:spPr/>
      <dgm:t>
        <a:bodyPr/>
        <a:lstStyle/>
        <a:p>
          <a:endParaRPr lang="en-US" dirty="0"/>
        </a:p>
      </dgm:t>
    </dgm:pt>
    <dgm:pt modelId="{B3505016-2DD4-40E3-9DFF-68FDBFE62D39}" type="parTrans" cxnId="{E953DD1C-775E-470E-91D1-77D6620C1561}">
      <dgm:prSet/>
      <dgm:spPr/>
      <dgm:t>
        <a:bodyPr/>
        <a:lstStyle/>
        <a:p>
          <a:endParaRPr lang="en-US"/>
        </a:p>
      </dgm:t>
    </dgm:pt>
    <dgm:pt modelId="{9BDC0CE9-55B6-4456-AC9C-A03425A8F072}" type="sibTrans" cxnId="{E953DD1C-775E-470E-91D1-77D6620C1561}">
      <dgm:prSet/>
      <dgm:spPr/>
      <dgm:t>
        <a:bodyPr/>
        <a:lstStyle/>
        <a:p>
          <a:endParaRPr lang="en-US"/>
        </a:p>
      </dgm:t>
    </dgm:pt>
    <dgm:pt modelId="{E1EB3993-4F40-40D8-BCDE-24737D7AC5FB}">
      <dgm:prSet/>
      <dgm:spPr/>
      <dgm:t>
        <a:bodyPr/>
        <a:lstStyle/>
        <a:p>
          <a:endParaRPr lang="en-US" dirty="0"/>
        </a:p>
      </dgm:t>
    </dgm:pt>
    <dgm:pt modelId="{6C17479C-2AD9-4EDE-9347-7A5E081BBC30}" type="parTrans" cxnId="{45F06FA6-FA2F-449C-B64C-ABC0CCF35182}">
      <dgm:prSet/>
      <dgm:spPr/>
      <dgm:t>
        <a:bodyPr/>
        <a:lstStyle/>
        <a:p>
          <a:endParaRPr lang="en-US"/>
        </a:p>
      </dgm:t>
    </dgm:pt>
    <dgm:pt modelId="{33F33623-62F7-45C7-94BC-8A5081BF5ABF}" type="sibTrans" cxnId="{45F06FA6-FA2F-449C-B64C-ABC0CCF35182}">
      <dgm:prSet/>
      <dgm:spPr/>
      <dgm:t>
        <a:bodyPr/>
        <a:lstStyle/>
        <a:p>
          <a:endParaRPr lang="en-US"/>
        </a:p>
      </dgm:t>
    </dgm:pt>
    <dgm:pt modelId="{9AA5B231-9549-4DF6-902E-73C07DB61AE4}">
      <dgm:prSet/>
      <dgm:spPr/>
      <dgm:t>
        <a:bodyPr/>
        <a:lstStyle/>
        <a:p>
          <a:endParaRPr lang="en-US" dirty="0"/>
        </a:p>
      </dgm:t>
    </dgm:pt>
    <dgm:pt modelId="{035DBD70-9BCA-4936-81DD-F7D370DFB824}" type="parTrans" cxnId="{4631AF91-3053-4297-BC4A-F8CB77C89559}">
      <dgm:prSet/>
      <dgm:spPr/>
      <dgm:t>
        <a:bodyPr/>
        <a:lstStyle/>
        <a:p>
          <a:endParaRPr lang="en-US"/>
        </a:p>
      </dgm:t>
    </dgm:pt>
    <dgm:pt modelId="{F1F7804E-890E-4620-B090-4E525D99CF0F}" type="sibTrans" cxnId="{4631AF91-3053-4297-BC4A-F8CB77C89559}">
      <dgm:prSet/>
      <dgm:spPr/>
      <dgm:t>
        <a:bodyPr/>
        <a:lstStyle/>
        <a:p>
          <a:endParaRPr lang="en-US"/>
        </a:p>
      </dgm:t>
    </dgm:pt>
    <dgm:pt modelId="{08587543-A276-4B7D-B182-E6B3DACD5113}">
      <dgm:prSet/>
      <dgm:spPr/>
      <dgm:t>
        <a:bodyPr/>
        <a:lstStyle/>
        <a:p>
          <a:endParaRPr lang="en-US" dirty="0"/>
        </a:p>
      </dgm:t>
    </dgm:pt>
    <dgm:pt modelId="{68F4005F-1942-4446-9217-9C0EEB13947D}" type="parTrans" cxnId="{989C4980-3501-410C-9769-49787CE4A90B}">
      <dgm:prSet/>
      <dgm:spPr/>
      <dgm:t>
        <a:bodyPr/>
        <a:lstStyle/>
        <a:p>
          <a:endParaRPr lang="en-US"/>
        </a:p>
      </dgm:t>
    </dgm:pt>
    <dgm:pt modelId="{FBC40368-6B59-4826-9806-370E356987FB}" type="sibTrans" cxnId="{989C4980-3501-410C-9769-49787CE4A90B}">
      <dgm:prSet/>
      <dgm:spPr/>
      <dgm:t>
        <a:bodyPr/>
        <a:lstStyle/>
        <a:p>
          <a:endParaRPr lang="en-US"/>
        </a:p>
      </dgm:t>
    </dgm:pt>
    <dgm:pt modelId="{701C3F3B-868F-F741-8B8B-1E53B7594AB5}" type="pres">
      <dgm:prSet presAssocID="{02ACDB3D-3E14-4096-B151-3585E2775BF8}" presName="diagram" presStyleCnt="0">
        <dgm:presLayoutVars>
          <dgm:dir/>
          <dgm:resizeHandles val="exact"/>
        </dgm:presLayoutVars>
      </dgm:prSet>
      <dgm:spPr/>
    </dgm:pt>
    <dgm:pt modelId="{314B11AD-0AB7-2747-A11D-58190E036006}" type="pres">
      <dgm:prSet presAssocID="{00E76AE5-C24F-48B4-AB57-DCF366230CEA}" presName="node" presStyleLbl="node1" presStyleIdx="0" presStyleCnt="6">
        <dgm:presLayoutVars>
          <dgm:bulletEnabled val="1"/>
        </dgm:presLayoutVars>
      </dgm:prSet>
      <dgm:spPr/>
    </dgm:pt>
    <dgm:pt modelId="{F8D7CCAD-1B2C-D747-A0AD-CF0C0D7390DB}" type="pres">
      <dgm:prSet presAssocID="{7079417A-3BBA-4B42-A2CD-11620B45ED6C}" presName="sibTrans" presStyleCnt="0"/>
      <dgm:spPr/>
    </dgm:pt>
    <dgm:pt modelId="{3894632E-4638-3B44-ACA2-0EA0E977A658}" type="pres">
      <dgm:prSet presAssocID="{10B366E8-377A-41B7-A152-627687908378}" presName="node" presStyleLbl="node1" presStyleIdx="1" presStyleCnt="6">
        <dgm:presLayoutVars>
          <dgm:bulletEnabled val="1"/>
        </dgm:presLayoutVars>
      </dgm:prSet>
      <dgm:spPr/>
    </dgm:pt>
    <dgm:pt modelId="{E2895489-E72E-2546-A0FA-73B8D777D18F}" type="pres">
      <dgm:prSet presAssocID="{08AA40B7-5767-4C27-ADA3-B2E783524102}" presName="sibTrans" presStyleCnt="0"/>
      <dgm:spPr/>
    </dgm:pt>
    <dgm:pt modelId="{0486FA9C-DAD1-3A45-B143-1BB4E259D434}" type="pres">
      <dgm:prSet presAssocID="{723C10AF-32B9-43CA-8505-EDEE74FB3878}" presName="node" presStyleLbl="node1" presStyleIdx="2" presStyleCnt="6">
        <dgm:presLayoutVars>
          <dgm:bulletEnabled val="1"/>
        </dgm:presLayoutVars>
      </dgm:prSet>
      <dgm:spPr/>
    </dgm:pt>
    <dgm:pt modelId="{822461BD-37F8-AF40-B564-B8DFCD76C0BD}" type="pres">
      <dgm:prSet presAssocID="{9BDC0CE9-55B6-4456-AC9C-A03425A8F072}" presName="sibTrans" presStyleCnt="0"/>
      <dgm:spPr/>
    </dgm:pt>
    <dgm:pt modelId="{8B697C5D-A5A1-4144-91F4-498266BC6522}" type="pres">
      <dgm:prSet presAssocID="{E1EB3993-4F40-40D8-BCDE-24737D7AC5FB}" presName="node" presStyleLbl="node1" presStyleIdx="3" presStyleCnt="6">
        <dgm:presLayoutVars>
          <dgm:bulletEnabled val="1"/>
        </dgm:presLayoutVars>
      </dgm:prSet>
      <dgm:spPr/>
    </dgm:pt>
    <dgm:pt modelId="{C3B065B7-7B84-B747-B866-2E6FF98612ED}" type="pres">
      <dgm:prSet presAssocID="{33F33623-62F7-45C7-94BC-8A5081BF5ABF}" presName="sibTrans" presStyleCnt="0"/>
      <dgm:spPr/>
    </dgm:pt>
    <dgm:pt modelId="{235D9FE0-CB41-AD48-AED0-894893E1A4EE}" type="pres">
      <dgm:prSet presAssocID="{9AA5B231-9549-4DF6-902E-73C07DB61AE4}" presName="node" presStyleLbl="node1" presStyleIdx="4" presStyleCnt="6">
        <dgm:presLayoutVars>
          <dgm:bulletEnabled val="1"/>
        </dgm:presLayoutVars>
      </dgm:prSet>
      <dgm:spPr/>
    </dgm:pt>
    <dgm:pt modelId="{94D55727-B17F-774E-9A70-8F723D15EEA8}" type="pres">
      <dgm:prSet presAssocID="{F1F7804E-890E-4620-B090-4E525D99CF0F}" presName="sibTrans" presStyleCnt="0"/>
      <dgm:spPr/>
    </dgm:pt>
    <dgm:pt modelId="{6DB1660F-0306-C643-9981-6EFC9291869E}" type="pres">
      <dgm:prSet presAssocID="{08587543-A276-4B7D-B182-E6B3DACD5113}" presName="node" presStyleLbl="node1" presStyleIdx="5" presStyleCnt="6">
        <dgm:presLayoutVars>
          <dgm:bulletEnabled val="1"/>
        </dgm:presLayoutVars>
      </dgm:prSet>
      <dgm:spPr/>
    </dgm:pt>
  </dgm:ptLst>
  <dgm:cxnLst>
    <dgm:cxn modelId="{E953DD1C-775E-470E-91D1-77D6620C1561}" srcId="{02ACDB3D-3E14-4096-B151-3585E2775BF8}" destId="{723C10AF-32B9-43CA-8505-EDEE74FB3878}" srcOrd="2" destOrd="0" parTransId="{B3505016-2DD4-40E3-9DFF-68FDBFE62D39}" sibTransId="{9BDC0CE9-55B6-4456-AC9C-A03425A8F072}"/>
    <dgm:cxn modelId="{1E1C8728-2423-4784-AD2F-FF7081237031}" srcId="{02ACDB3D-3E14-4096-B151-3585E2775BF8}" destId="{10B366E8-377A-41B7-A152-627687908378}" srcOrd="1" destOrd="0" parTransId="{3983A11D-003D-4982-8CFD-95991876873C}" sibTransId="{08AA40B7-5767-4C27-ADA3-B2E783524102}"/>
    <dgm:cxn modelId="{52BA4940-7723-E243-8148-026CB71B04BB}" type="presOf" srcId="{723C10AF-32B9-43CA-8505-EDEE74FB3878}" destId="{0486FA9C-DAD1-3A45-B143-1BB4E259D434}" srcOrd="0" destOrd="0" presId="urn:microsoft.com/office/officeart/2005/8/layout/default"/>
    <dgm:cxn modelId="{CE7B045B-7FEE-0A4B-9332-683C91BBBA86}" type="presOf" srcId="{02ACDB3D-3E14-4096-B151-3585E2775BF8}" destId="{701C3F3B-868F-F741-8B8B-1E53B7594AB5}" srcOrd="0" destOrd="0" presId="urn:microsoft.com/office/officeart/2005/8/layout/default"/>
    <dgm:cxn modelId="{F710546C-0E37-064C-BA42-B3ACB6CDEF46}" type="presOf" srcId="{00E76AE5-C24F-48B4-AB57-DCF366230CEA}" destId="{314B11AD-0AB7-2747-A11D-58190E036006}" srcOrd="0" destOrd="0" presId="urn:microsoft.com/office/officeart/2005/8/layout/default"/>
    <dgm:cxn modelId="{EF11E46C-33BE-2F4B-A92F-5EDEC5267A4D}" type="presOf" srcId="{08587543-A276-4B7D-B182-E6B3DACD5113}" destId="{6DB1660F-0306-C643-9981-6EFC9291869E}" srcOrd="0" destOrd="0" presId="urn:microsoft.com/office/officeart/2005/8/layout/default"/>
    <dgm:cxn modelId="{989C4980-3501-410C-9769-49787CE4A90B}" srcId="{02ACDB3D-3E14-4096-B151-3585E2775BF8}" destId="{08587543-A276-4B7D-B182-E6B3DACD5113}" srcOrd="5" destOrd="0" parTransId="{68F4005F-1942-4446-9217-9C0EEB13947D}" sibTransId="{FBC40368-6B59-4826-9806-370E356987FB}"/>
    <dgm:cxn modelId="{465D038D-847B-9541-8317-1C2D2B9A8EA3}" type="presOf" srcId="{10B366E8-377A-41B7-A152-627687908378}" destId="{3894632E-4638-3B44-ACA2-0EA0E977A658}" srcOrd="0" destOrd="0" presId="urn:microsoft.com/office/officeart/2005/8/layout/default"/>
    <dgm:cxn modelId="{7B4A2E90-882B-4A2D-B588-9C3B42F90E88}" srcId="{02ACDB3D-3E14-4096-B151-3585E2775BF8}" destId="{00E76AE5-C24F-48B4-AB57-DCF366230CEA}" srcOrd="0" destOrd="0" parTransId="{71DCED0D-E74A-496C-BA89-47ABB1AE949B}" sibTransId="{7079417A-3BBA-4B42-A2CD-11620B45ED6C}"/>
    <dgm:cxn modelId="{4631AF91-3053-4297-BC4A-F8CB77C89559}" srcId="{02ACDB3D-3E14-4096-B151-3585E2775BF8}" destId="{9AA5B231-9549-4DF6-902E-73C07DB61AE4}" srcOrd="4" destOrd="0" parTransId="{035DBD70-9BCA-4936-81DD-F7D370DFB824}" sibTransId="{F1F7804E-890E-4620-B090-4E525D99CF0F}"/>
    <dgm:cxn modelId="{45F06FA6-FA2F-449C-B64C-ABC0CCF35182}" srcId="{02ACDB3D-3E14-4096-B151-3585E2775BF8}" destId="{E1EB3993-4F40-40D8-BCDE-24737D7AC5FB}" srcOrd="3" destOrd="0" parTransId="{6C17479C-2AD9-4EDE-9347-7A5E081BBC30}" sibTransId="{33F33623-62F7-45C7-94BC-8A5081BF5ABF}"/>
    <dgm:cxn modelId="{FBBC58CE-20DE-9648-B8B5-27D48B9C1713}" type="presOf" srcId="{E1EB3993-4F40-40D8-BCDE-24737D7AC5FB}" destId="{8B697C5D-A5A1-4144-91F4-498266BC6522}" srcOrd="0" destOrd="0" presId="urn:microsoft.com/office/officeart/2005/8/layout/default"/>
    <dgm:cxn modelId="{422C84D4-6AE7-FD43-AADC-89B309F978BB}" type="presOf" srcId="{9AA5B231-9549-4DF6-902E-73C07DB61AE4}" destId="{235D9FE0-CB41-AD48-AED0-894893E1A4EE}" srcOrd="0" destOrd="0" presId="urn:microsoft.com/office/officeart/2005/8/layout/default"/>
    <dgm:cxn modelId="{4F30EA3D-EB93-734F-BE4C-ED2D5373D11F}" type="presParOf" srcId="{701C3F3B-868F-F741-8B8B-1E53B7594AB5}" destId="{314B11AD-0AB7-2747-A11D-58190E036006}" srcOrd="0" destOrd="0" presId="urn:microsoft.com/office/officeart/2005/8/layout/default"/>
    <dgm:cxn modelId="{D283F32C-06DE-394C-A158-5CE42DD967B7}" type="presParOf" srcId="{701C3F3B-868F-F741-8B8B-1E53B7594AB5}" destId="{F8D7CCAD-1B2C-D747-A0AD-CF0C0D7390DB}" srcOrd="1" destOrd="0" presId="urn:microsoft.com/office/officeart/2005/8/layout/default"/>
    <dgm:cxn modelId="{61C52FD1-FF0E-0C4F-8E9F-8FD205D74A6D}" type="presParOf" srcId="{701C3F3B-868F-F741-8B8B-1E53B7594AB5}" destId="{3894632E-4638-3B44-ACA2-0EA0E977A658}" srcOrd="2" destOrd="0" presId="urn:microsoft.com/office/officeart/2005/8/layout/default"/>
    <dgm:cxn modelId="{A6AE6ADA-5935-DE43-97CE-7DF6C8196D7A}" type="presParOf" srcId="{701C3F3B-868F-F741-8B8B-1E53B7594AB5}" destId="{E2895489-E72E-2546-A0FA-73B8D777D18F}" srcOrd="3" destOrd="0" presId="urn:microsoft.com/office/officeart/2005/8/layout/default"/>
    <dgm:cxn modelId="{16300971-6B00-0B47-AE11-2A52D1691A14}" type="presParOf" srcId="{701C3F3B-868F-F741-8B8B-1E53B7594AB5}" destId="{0486FA9C-DAD1-3A45-B143-1BB4E259D434}" srcOrd="4" destOrd="0" presId="urn:microsoft.com/office/officeart/2005/8/layout/default"/>
    <dgm:cxn modelId="{2C3A0F8C-9741-5043-A50D-249311EAE19D}" type="presParOf" srcId="{701C3F3B-868F-F741-8B8B-1E53B7594AB5}" destId="{822461BD-37F8-AF40-B564-B8DFCD76C0BD}" srcOrd="5" destOrd="0" presId="urn:microsoft.com/office/officeart/2005/8/layout/default"/>
    <dgm:cxn modelId="{C7B15FDC-2929-304C-99EC-AF5320E00D45}" type="presParOf" srcId="{701C3F3B-868F-F741-8B8B-1E53B7594AB5}" destId="{8B697C5D-A5A1-4144-91F4-498266BC6522}" srcOrd="6" destOrd="0" presId="urn:microsoft.com/office/officeart/2005/8/layout/default"/>
    <dgm:cxn modelId="{09F934E4-6A93-7B41-9CE2-033C290F7FA1}" type="presParOf" srcId="{701C3F3B-868F-F741-8B8B-1E53B7594AB5}" destId="{C3B065B7-7B84-B747-B866-2E6FF98612ED}" srcOrd="7" destOrd="0" presId="urn:microsoft.com/office/officeart/2005/8/layout/default"/>
    <dgm:cxn modelId="{5172E599-0860-CC47-BBC0-1963AC97CD47}" type="presParOf" srcId="{701C3F3B-868F-F741-8B8B-1E53B7594AB5}" destId="{235D9FE0-CB41-AD48-AED0-894893E1A4EE}" srcOrd="8" destOrd="0" presId="urn:microsoft.com/office/officeart/2005/8/layout/default"/>
    <dgm:cxn modelId="{3F44F190-AEC3-D641-9508-922CDB324AC2}" type="presParOf" srcId="{701C3F3B-868F-F741-8B8B-1E53B7594AB5}" destId="{94D55727-B17F-774E-9A70-8F723D15EEA8}" srcOrd="9" destOrd="0" presId="urn:microsoft.com/office/officeart/2005/8/layout/default"/>
    <dgm:cxn modelId="{DD612E71-6C1A-524C-AEC7-DA55C7D1B03A}" type="presParOf" srcId="{701C3F3B-868F-F741-8B8B-1E53B7594AB5}" destId="{6DB1660F-0306-C643-9981-6EFC9291869E}"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76425D-040C-470B-9848-004C9BC21B1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9DFD558B-F364-4157-8309-332DC0A82FCC}">
      <dgm:prSet/>
      <dgm:spPr/>
      <dgm:t>
        <a:bodyPr/>
        <a:lstStyle/>
        <a:p>
          <a:r>
            <a:rPr lang="en-US"/>
            <a:t>Business Travel</a:t>
          </a:r>
        </a:p>
      </dgm:t>
    </dgm:pt>
    <dgm:pt modelId="{2D66932B-2874-4DD7-95A7-4AA03D30E82A}" type="parTrans" cxnId="{17569E4E-E12D-4250-8045-A2F77CB1E70C}">
      <dgm:prSet/>
      <dgm:spPr/>
      <dgm:t>
        <a:bodyPr/>
        <a:lstStyle/>
        <a:p>
          <a:endParaRPr lang="en-US"/>
        </a:p>
      </dgm:t>
    </dgm:pt>
    <dgm:pt modelId="{DA7A2826-F858-4AAC-9D5E-E209B8B2884B}" type="sibTrans" cxnId="{17569E4E-E12D-4250-8045-A2F77CB1E70C}">
      <dgm:prSet/>
      <dgm:spPr/>
      <dgm:t>
        <a:bodyPr/>
        <a:lstStyle/>
        <a:p>
          <a:endParaRPr lang="en-US"/>
        </a:p>
      </dgm:t>
    </dgm:pt>
    <dgm:pt modelId="{44D51802-C6F8-4547-89F2-4B7BC794159F}">
      <dgm:prSet/>
      <dgm:spPr/>
      <dgm:t>
        <a:bodyPr/>
        <a:lstStyle/>
        <a:p>
          <a:r>
            <a:rPr lang="en-US" dirty="0"/>
            <a:t>Distance From Home</a:t>
          </a:r>
        </a:p>
      </dgm:t>
    </dgm:pt>
    <dgm:pt modelId="{6820CE0E-0D4D-4B48-B6B8-1CB88326C19F}" type="parTrans" cxnId="{CB8B0A9F-5C11-4B93-A1A9-2520F9AB9BD0}">
      <dgm:prSet/>
      <dgm:spPr/>
      <dgm:t>
        <a:bodyPr/>
        <a:lstStyle/>
        <a:p>
          <a:endParaRPr lang="en-US"/>
        </a:p>
      </dgm:t>
    </dgm:pt>
    <dgm:pt modelId="{83369E88-9652-46A4-BC09-645625781FFF}" type="sibTrans" cxnId="{CB8B0A9F-5C11-4B93-A1A9-2520F9AB9BD0}">
      <dgm:prSet/>
      <dgm:spPr/>
      <dgm:t>
        <a:bodyPr/>
        <a:lstStyle/>
        <a:p>
          <a:endParaRPr lang="en-US"/>
        </a:p>
      </dgm:t>
    </dgm:pt>
    <dgm:pt modelId="{A3AB8C8E-5B1B-4378-87B7-573ABC739BAA}">
      <dgm:prSet/>
      <dgm:spPr/>
      <dgm:t>
        <a:bodyPr/>
        <a:lstStyle/>
        <a:p>
          <a:r>
            <a:rPr lang="en-US"/>
            <a:t>Environment Satisfaction</a:t>
          </a:r>
        </a:p>
      </dgm:t>
    </dgm:pt>
    <dgm:pt modelId="{B1787934-D2D0-4576-BA9E-D69C6808753A}" type="parTrans" cxnId="{C3BA6782-8A3E-40A9-8758-AA8031526B04}">
      <dgm:prSet/>
      <dgm:spPr/>
      <dgm:t>
        <a:bodyPr/>
        <a:lstStyle/>
        <a:p>
          <a:endParaRPr lang="en-US"/>
        </a:p>
      </dgm:t>
    </dgm:pt>
    <dgm:pt modelId="{5C4CF500-F514-4AD9-815D-38E5C632750B}" type="sibTrans" cxnId="{C3BA6782-8A3E-40A9-8758-AA8031526B04}">
      <dgm:prSet/>
      <dgm:spPr/>
      <dgm:t>
        <a:bodyPr/>
        <a:lstStyle/>
        <a:p>
          <a:endParaRPr lang="en-US"/>
        </a:p>
      </dgm:t>
    </dgm:pt>
    <dgm:pt modelId="{6387B4BD-8E84-44D7-B2A7-DE2C30FFD35A}">
      <dgm:prSet/>
      <dgm:spPr/>
      <dgm:t>
        <a:bodyPr/>
        <a:lstStyle/>
        <a:p>
          <a:r>
            <a:rPr lang="en-US" dirty="0"/>
            <a:t>Job Involvement</a:t>
          </a:r>
        </a:p>
      </dgm:t>
    </dgm:pt>
    <dgm:pt modelId="{BAEEF13E-E37D-4AD0-894F-661C48B0B218}" type="parTrans" cxnId="{3D9B52BF-C683-4978-B36D-7CE3A6694DE6}">
      <dgm:prSet/>
      <dgm:spPr/>
      <dgm:t>
        <a:bodyPr/>
        <a:lstStyle/>
        <a:p>
          <a:endParaRPr lang="en-US"/>
        </a:p>
      </dgm:t>
    </dgm:pt>
    <dgm:pt modelId="{40C8030C-9E2B-4D29-9663-C7E13C36ED06}" type="sibTrans" cxnId="{3D9B52BF-C683-4978-B36D-7CE3A6694DE6}">
      <dgm:prSet/>
      <dgm:spPr/>
      <dgm:t>
        <a:bodyPr/>
        <a:lstStyle/>
        <a:p>
          <a:endParaRPr lang="en-US"/>
        </a:p>
      </dgm:t>
    </dgm:pt>
    <dgm:pt modelId="{A37A268D-B94A-47C9-B314-245DAEE4F644}">
      <dgm:prSet/>
      <dgm:spPr/>
      <dgm:t>
        <a:bodyPr/>
        <a:lstStyle/>
        <a:p>
          <a:r>
            <a:rPr lang="en-US"/>
            <a:t>Job Level</a:t>
          </a:r>
        </a:p>
      </dgm:t>
    </dgm:pt>
    <dgm:pt modelId="{0C8A1618-D2C4-4CD3-978F-DAAF582A7B6B}" type="parTrans" cxnId="{191E520E-495C-4C96-9BC1-F01B38A1BE9E}">
      <dgm:prSet/>
      <dgm:spPr/>
      <dgm:t>
        <a:bodyPr/>
        <a:lstStyle/>
        <a:p>
          <a:endParaRPr lang="en-US"/>
        </a:p>
      </dgm:t>
    </dgm:pt>
    <dgm:pt modelId="{7DB1C177-0690-4325-ACCA-F20E58FFA4FF}" type="sibTrans" cxnId="{191E520E-495C-4C96-9BC1-F01B38A1BE9E}">
      <dgm:prSet/>
      <dgm:spPr/>
      <dgm:t>
        <a:bodyPr/>
        <a:lstStyle/>
        <a:p>
          <a:endParaRPr lang="en-US"/>
        </a:p>
      </dgm:t>
    </dgm:pt>
    <dgm:pt modelId="{27989B3D-D575-48B5-AAEB-17FB58E432EC}">
      <dgm:prSet/>
      <dgm:spPr/>
      <dgm:t>
        <a:bodyPr/>
        <a:lstStyle/>
        <a:p>
          <a:r>
            <a:rPr lang="en-US" dirty="0"/>
            <a:t>Job Role</a:t>
          </a:r>
        </a:p>
      </dgm:t>
    </dgm:pt>
    <dgm:pt modelId="{3E889296-C938-4554-882B-BA218DAC4FC8}" type="parTrans" cxnId="{85BCE6E6-18D9-41A3-A942-06F08A53AD9F}">
      <dgm:prSet/>
      <dgm:spPr/>
      <dgm:t>
        <a:bodyPr/>
        <a:lstStyle/>
        <a:p>
          <a:endParaRPr lang="en-US"/>
        </a:p>
      </dgm:t>
    </dgm:pt>
    <dgm:pt modelId="{F055939C-4471-4FA7-888B-2CED72AFBF93}" type="sibTrans" cxnId="{85BCE6E6-18D9-41A3-A942-06F08A53AD9F}">
      <dgm:prSet/>
      <dgm:spPr/>
      <dgm:t>
        <a:bodyPr/>
        <a:lstStyle/>
        <a:p>
          <a:endParaRPr lang="en-US"/>
        </a:p>
      </dgm:t>
    </dgm:pt>
    <dgm:pt modelId="{1850A949-4E46-4F5E-A13B-130317679627}">
      <dgm:prSet/>
      <dgm:spPr/>
      <dgm:t>
        <a:bodyPr/>
        <a:lstStyle/>
        <a:p>
          <a:r>
            <a:rPr lang="en-US"/>
            <a:t>Marital Status</a:t>
          </a:r>
        </a:p>
      </dgm:t>
    </dgm:pt>
    <dgm:pt modelId="{EA312EBD-6ADC-4321-B384-47E2C3AF8A08}" type="parTrans" cxnId="{F1D3AC4E-8138-4CC4-9D37-563D50A976F7}">
      <dgm:prSet/>
      <dgm:spPr/>
      <dgm:t>
        <a:bodyPr/>
        <a:lstStyle/>
        <a:p>
          <a:endParaRPr lang="en-US"/>
        </a:p>
      </dgm:t>
    </dgm:pt>
    <dgm:pt modelId="{6CFBA89C-1054-49F1-B214-6A43EE186460}" type="sibTrans" cxnId="{F1D3AC4E-8138-4CC4-9D37-563D50A976F7}">
      <dgm:prSet/>
      <dgm:spPr/>
      <dgm:t>
        <a:bodyPr/>
        <a:lstStyle/>
        <a:p>
          <a:endParaRPr lang="en-US"/>
        </a:p>
      </dgm:t>
    </dgm:pt>
    <dgm:pt modelId="{9C86C1B0-CBF5-4BF7-81AE-347F6F2F9BB8}">
      <dgm:prSet/>
      <dgm:spPr/>
      <dgm:t>
        <a:bodyPr/>
        <a:lstStyle/>
        <a:p>
          <a:r>
            <a:rPr lang="en-US" dirty="0"/>
            <a:t>Monthly Income</a:t>
          </a:r>
        </a:p>
      </dgm:t>
    </dgm:pt>
    <dgm:pt modelId="{6D5D2B6B-E6E2-4EE5-B006-30C26837108F}" type="parTrans" cxnId="{981C1A28-38E5-4FA4-963C-BE11520436C4}">
      <dgm:prSet/>
      <dgm:spPr/>
      <dgm:t>
        <a:bodyPr/>
        <a:lstStyle/>
        <a:p>
          <a:endParaRPr lang="en-US"/>
        </a:p>
      </dgm:t>
    </dgm:pt>
    <dgm:pt modelId="{32683D4A-17E0-4F32-9DBF-F2EC6A183968}" type="sibTrans" cxnId="{981C1A28-38E5-4FA4-963C-BE11520436C4}">
      <dgm:prSet/>
      <dgm:spPr/>
      <dgm:t>
        <a:bodyPr/>
        <a:lstStyle/>
        <a:p>
          <a:endParaRPr lang="en-US"/>
        </a:p>
      </dgm:t>
    </dgm:pt>
    <dgm:pt modelId="{B11281C6-A2F6-4C40-8456-C59212C9DBEA}">
      <dgm:prSet/>
      <dgm:spPr/>
      <dgm:t>
        <a:bodyPr/>
        <a:lstStyle/>
        <a:p>
          <a:r>
            <a:rPr lang="en-US"/>
            <a:t>Overtime</a:t>
          </a:r>
        </a:p>
      </dgm:t>
    </dgm:pt>
    <dgm:pt modelId="{D049C262-E6D0-48D7-B53E-DD4058D7089E}" type="parTrans" cxnId="{731C97F3-AD17-4FBD-A135-EB073B9C511E}">
      <dgm:prSet/>
      <dgm:spPr/>
      <dgm:t>
        <a:bodyPr/>
        <a:lstStyle/>
        <a:p>
          <a:endParaRPr lang="en-US"/>
        </a:p>
      </dgm:t>
    </dgm:pt>
    <dgm:pt modelId="{3D3D63CB-10A8-42F2-8BAC-F8A5B760AC80}" type="sibTrans" cxnId="{731C97F3-AD17-4FBD-A135-EB073B9C511E}">
      <dgm:prSet/>
      <dgm:spPr/>
      <dgm:t>
        <a:bodyPr/>
        <a:lstStyle/>
        <a:p>
          <a:endParaRPr lang="en-US"/>
        </a:p>
      </dgm:t>
    </dgm:pt>
    <dgm:pt modelId="{525CF19B-2077-4B68-A5A6-0A33D9E6A537}">
      <dgm:prSet/>
      <dgm:spPr/>
      <dgm:t>
        <a:bodyPr/>
        <a:lstStyle/>
        <a:p>
          <a:r>
            <a:rPr lang="en-US"/>
            <a:t>Stock Option Level</a:t>
          </a:r>
        </a:p>
      </dgm:t>
    </dgm:pt>
    <dgm:pt modelId="{1614784C-D8F9-4D0A-903A-7C8347AC1448}" type="parTrans" cxnId="{64326805-0103-4AAF-AF5B-78F92FA4CBD2}">
      <dgm:prSet/>
      <dgm:spPr/>
      <dgm:t>
        <a:bodyPr/>
        <a:lstStyle/>
        <a:p>
          <a:endParaRPr lang="en-US"/>
        </a:p>
      </dgm:t>
    </dgm:pt>
    <dgm:pt modelId="{5D118A48-ED74-4B54-B80B-26E3A451D922}" type="sibTrans" cxnId="{64326805-0103-4AAF-AF5B-78F92FA4CBD2}">
      <dgm:prSet/>
      <dgm:spPr/>
      <dgm:t>
        <a:bodyPr/>
        <a:lstStyle/>
        <a:p>
          <a:endParaRPr lang="en-US"/>
        </a:p>
      </dgm:t>
    </dgm:pt>
    <dgm:pt modelId="{A2913813-D270-446A-BC95-32256B110E21}">
      <dgm:prSet/>
      <dgm:spPr/>
      <dgm:t>
        <a:bodyPr/>
        <a:lstStyle/>
        <a:p>
          <a:r>
            <a:rPr lang="en-US" dirty="0"/>
            <a:t>Total Working Years</a:t>
          </a:r>
        </a:p>
      </dgm:t>
    </dgm:pt>
    <dgm:pt modelId="{9D1640C0-395D-47D9-AB9C-75279612F89B}" type="parTrans" cxnId="{D135659A-81AD-41CF-80B4-16F405C53933}">
      <dgm:prSet/>
      <dgm:spPr/>
      <dgm:t>
        <a:bodyPr/>
        <a:lstStyle/>
        <a:p>
          <a:endParaRPr lang="en-US"/>
        </a:p>
      </dgm:t>
    </dgm:pt>
    <dgm:pt modelId="{4B10848E-4515-4DD3-9E8C-FC97D6D3E220}" type="sibTrans" cxnId="{D135659A-81AD-41CF-80B4-16F405C53933}">
      <dgm:prSet/>
      <dgm:spPr/>
      <dgm:t>
        <a:bodyPr/>
        <a:lstStyle/>
        <a:p>
          <a:endParaRPr lang="en-US"/>
        </a:p>
      </dgm:t>
    </dgm:pt>
    <dgm:pt modelId="{7E9DCBE6-2DB6-460D-B6A4-A35A2FF0EAF5}">
      <dgm:prSet/>
      <dgm:spPr/>
      <dgm:t>
        <a:bodyPr/>
        <a:lstStyle/>
        <a:p>
          <a:r>
            <a:rPr lang="en-US"/>
            <a:t>Work Life Balance</a:t>
          </a:r>
        </a:p>
      </dgm:t>
    </dgm:pt>
    <dgm:pt modelId="{28599FD3-E9D8-4CF8-8F70-C2BC26A13DF6}" type="parTrans" cxnId="{6DFCCDA3-649E-4A6E-BCCD-D8E0F2AA941B}">
      <dgm:prSet/>
      <dgm:spPr/>
      <dgm:t>
        <a:bodyPr/>
        <a:lstStyle/>
        <a:p>
          <a:endParaRPr lang="en-US"/>
        </a:p>
      </dgm:t>
    </dgm:pt>
    <dgm:pt modelId="{950EB196-B843-4C44-8C71-2EE36ADBE605}" type="sibTrans" cxnId="{6DFCCDA3-649E-4A6E-BCCD-D8E0F2AA941B}">
      <dgm:prSet/>
      <dgm:spPr/>
      <dgm:t>
        <a:bodyPr/>
        <a:lstStyle/>
        <a:p>
          <a:endParaRPr lang="en-US"/>
        </a:p>
      </dgm:t>
    </dgm:pt>
    <dgm:pt modelId="{DC830D7C-C999-49A8-AA54-81D5899A7885}">
      <dgm:prSet/>
      <dgm:spPr/>
      <dgm:t>
        <a:bodyPr/>
        <a:lstStyle/>
        <a:p>
          <a:r>
            <a:rPr lang="en-US"/>
            <a:t>Years at Company</a:t>
          </a:r>
        </a:p>
      </dgm:t>
    </dgm:pt>
    <dgm:pt modelId="{B578B6C4-42DF-46CB-8C11-D65439841FDB}" type="parTrans" cxnId="{D976DFB6-68D1-4BD9-8ED8-BAA275757B93}">
      <dgm:prSet/>
      <dgm:spPr/>
      <dgm:t>
        <a:bodyPr/>
        <a:lstStyle/>
        <a:p>
          <a:endParaRPr lang="en-US"/>
        </a:p>
      </dgm:t>
    </dgm:pt>
    <dgm:pt modelId="{27AF16C3-3E97-4EC8-8CC9-64A7FE580CD4}" type="sibTrans" cxnId="{D976DFB6-68D1-4BD9-8ED8-BAA275757B93}">
      <dgm:prSet/>
      <dgm:spPr/>
      <dgm:t>
        <a:bodyPr/>
        <a:lstStyle/>
        <a:p>
          <a:endParaRPr lang="en-US"/>
        </a:p>
      </dgm:t>
    </dgm:pt>
    <dgm:pt modelId="{D7DF454A-4620-4CE9-8CEA-4E9539E04E28}">
      <dgm:prSet/>
      <dgm:spPr/>
      <dgm:t>
        <a:bodyPr/>
        <a:lstStyle/>
        <a:p>
          <a:r>
            <a:rPr lang="en-US"/>
            <a:t>Years in Current Role</a:t>
          </a:r>
        </a:p>
      </dgm:t>
    </dgm:pt>
    <dgm:pt modelId="{5DFE0022-9CB9-4903-AEF6-BD3A6022F781}" type="parTrans" cxnId="{1B1FF4C2-53E4-4897-B259-1545C4611262}">
      <dgm:prSet/>
      <dgm:spPr/>
      <dgm:t>
        <a:bodyPr/>
        <a:lstStyle/>
        <a:p>
          <a:endParaRPr lang="en-US"/>
        </a:p>
      </dgm:t>
    </dgm:pt>
    <dgm:pt modelId="{64D73E0D-1653-4C51-9D1C-E70D7056B3A6}" type="sibTrans" cxnId="{1B1FF4C2-53E4-4897-B259-1545C4611262}">
      <dgm:prSet/>
      <dgm:spPr/>
      <dgm:t>
        <a:bodyPr/>
        <a:lstStyle/>
        <a:p>
          <a:endParaRPr lang="en-US"/>
        </a:p>
      </dgm:t>
    </dgm:pt>
    <dgm:pt modelId="{D5461BC4-EF44-4821-BE57-9A09C1308268}">
      <dgm:prSet/>
      <dgm:spPr/>
      <dgm:t>
        <a:bodyPr/>
        <a:lstStyle/>
        <a:p>
          <a:r>
            <a:rPr lang="en-US"/>
            <a:t>Years with Current Manager</a:t>
          </a:r>
        </a:p>
      </dgm:t>
    </dgm:pt>
    <dgm:pt modelId="{70EA0139-725F-439C-9A9B-A6E81E496FAE}" type="parTrans" cxnId="{CDD54B3C-501C-409F-BAB4-CC4ACD499CF9}">
      <dgm:prSet/>
      <dgm:spPr/>
      <dgm:t>
        <a:bodyPr/>
        <a:lstStyle/>
        <a:p>
          <a:endParaRPr lang="en-US"/>
        </a:p>
      </dgm:t>
    </dgm:pt>
    <dgm:pt modelId="{49B9EEFA-ACF6-4364-8A71-D55FC685C5E7}" type="sibTrans" cxnId="{CDD54B3C-501C-409F-BAB4-CC4ACD499CF9}">
      <dgm:prSet/>
      <dgm:spPr/>
      <dgm:t>
        <a:bodyPr/>
        <a:lstStyle/>
        <a:p>
          <a:endParaRPr lang="en-US"/>
        </a:p>
      </dgm:t>
    </dgm:pt>
    <dgm:pt modelId="{3E0A30C5-02BC-9D46-976E-95A3B2C05EAC}" type="pres">
      <dgm:prSet presAssocID="{8576425D-040C-470B-9848-004C9BC21B19}" presName="diagram" presStyleCnt="0">
        <dgm:presLayoutVars>
          <dgm:dir/>
          <dgm:resizeHandles val="exact"/>
        </dgm:presLayoutVars>
      </dgm:prSet>
      <dgm:spPr/>
    </dgm:pt>
    <dgm:pt modelId="{A7F7619B-7CB8-7244-B408-1E8805947B2A}" type="pres">
      <dgm:prSet presAssocID="{9DFD558B-F364-4157-8309-332DC0A82FCC}" presName="node" presStyleLbl="node1" presStyleIdx="0" presStyleCnt="15">
        <dgm:presLayoutVars>
          <dgm:bulletEnabled val="1"/>
        </dgm:presLayoutVars>
      </dgm:prSet>
      <dgm:spPr/>
    </dgm:pt>
    <dgm:pt modelId="{0C4C857B-FB4F-FB47-B517-642C8543E0A8}" type="pres">
      <dgm:prSet presAssocID="{DA7A2826-F858-4AAC-9D5E-E209B8B2884B}" presName="sibTrans" presStyleCnt="0"/>
      <dgm:spPr/>
    </dgm:pt>
    <dgm:pt modelId="{0AE05636-7CB8-DC41-95F8-8E16C40BE6C5}" type="pres">
      <dgm:prSet presAssocID="{44D51802-C6F8-4547-89F2-4B7BC794159F}" presName="node" presStyleLbl="node1" presStyleIdx="1" presStyleCnt="15">
        <dgm:presLayoutVars>
          <dgm:bulletEnabled val="1"/>
        </dgm:presLayoutVars>
      </dgm:prSet>
      <dgm:spPr/>
    </dgm:pt>
    <dgm:pt modelId="{B30B56B2-EE07-F54F-A215-D07CF0A9E4EE}" type="pres">
      <dgm:prSet presAssocID="{83369E88-9652-46A4-BC09-645625781FFF}" presName="sibTrans" presStyleCnt="0"/>
      <dgm:spPr/>
    </dgm:pt>
    <dgm:pt modelId="{F6CD60A3-3BD2-D54A-BC7B-76F7D35DDCE5}" type="pres">
      <dgm:prSet presAssocID="{A3AB8C8E-5B1B-4378-87B7-573ABC739BAA}" presName="node" presStyleLbl="node1" presStyleIdx="2" presStyleCnt="15">
        <dgm:presLayoutVars>
          <dgm:bulletEnabled val="1"/>
        </dgm:presLayoutVars>
      </dgm:prSet>
      <dgm:spPr/>
    </dgm:pt>
    <dgm:pt modelId="{ADC9A6AB-DA04-584F-AC40-72E4B82CEE2A}" type="pres">
      <dgm:prSet presAssocID="{5C4CF500-F514-4AD9-815D-38E5C632750B}" presName="sibTrans" presStyleCnt="0"/>
      <dgm:spPr/>
    </dgm:pt>
    <dgm:pt modelId="{7938513A-7EF1-5B4F-9829-259F04C099A9}" type="pres">
      <dgm:prSet presAssocID="{6387B4BD-8E84-44D7-B2A7-DE2C30FFD35A}" presName="node" presStyleLbl="node1" presStyleIdx="3" presStyleCnt="15">
        <dgm:presLayoutVars>
          <dgm:bulletEnabled val="1"/>
        </dgm:presLayoutVars>
      </dgm:prSet>
      <dgm:spPr/>
    </dgm:pt>
    <dgm:pt modelId="{3D7CCC22-E4AF-1A46-AB51-E4B60B51D332}" type="pres">
      <dgm:prSet presAssocID="{40C8030C-9E2B-4D29-9663-C7E13C36ED06}" presName="sibTrans" presStyleCnt="0"/>
      <dgm:spPr/>
    </dgm:pt>
    <dgm:pt modelId="{D0BDF5E8-1EB7-2C4B-86D8-D1B251C3F697}" type="pres">
      <dgm:prSet presAssocID="{A37A268D-B94A-47C9-B314-245DAEE4F644}" presName="node" presStyleLbl="node1" presStyleIdx="4" presStyleCnt="15">
        <dgm:presLayoutVars>
          <dgm:bulletEnabled val="1"/>
        </dgm:presLayoutVars>
      </dgm:prSet>
      <dgm:spPr/>
    </dgm:pt>
    <dgm:pt modelId="{9CBB99B1-421D-EA43-A444-4B8C6E03714A}" type="pres">
      <dgm:prSet presAssocID="{7DB1C177-0690-4325-ACCA-F20E58FFA4FF}" presName="sibTrans" presStyleCnt="0"/>
      <dgm:spPr/>
    </dgm:pt>
    <dgm:pt modelId="{3337679C-FFC6-8D4F-92F5-E0C6A5E5770B}" type="pres">
      <dgm:prSet presAssocID="{27989B3D-D575-48B5-AAEB-17FB58E432EC}" presName="node" presStyleLbl="node1" presStyleIdx="5" presStyleCnt="15">
        <dgm:presLayoutVars>
          <dgm:bulletEnabled val="1"/>
        </dgm:presLayoutVars>
      </dgm:prSet>
      <dgm:spPr/>
    </dgm:pt>
    <dgm:pt modelId="{BD1F8BDE-080E-C549-87C1-954E8BD3CA80}" type="pres">
      <dgm:prSet presAssocID="{F055939C-4471-4FA7-888B-2CED72AFBF93}" presName="sibTrans" presStyleCnt="0"/>
      <dgm:spPr/>
    </dgm:pt>
    <dgm:pt modelId="{47103197-C55D-B940-8124-C68310A7B421}" type="pres">
      <dgm:prSet presAssocID="{1850A949-4E46-4F5E-A13B-130317679627}" presName="node" presStyleLbl="node1" presStyleIdx="6" presStyleCnt="15">
        <dgm:presLayoutVars>
          <dgm:bulletEnabled val="1"/>
        </dgm:presLayoutVars>
      </dgm:prSet>
      <dgm:spPr/>
    </dgm:pt>
    <dgm:pt modelId="{CD1E5A33-4A1D-4145-B0A1-C1951ACB497D}" type="pres">
      <dgm:prSet presAssocID="{6CFBA89C-1054-49F1-B214-6A43EE186460}" presName="sibTrans" presStyleCnt="0"/>
      <dgm:spPr/>
    </dgm:pt>
    <dgm:pt modelId="{3033528B-340A-FC49-8F25-A6EF1A9D9E34}" type="pres">
      <dgm:prSet presAssocID="{9C86C1B0-CBF5-4BF7-81AE-347F6F2F9BB8}" presName="node" presStyleLbl="node1" presStyleIdx="7" presStyleCnt="15">
        <dgm:presLayoutVars>
          <dgm:bulletEnabled val="1"/>
        </dgm:presLayoutVars>
      </dgm:prSet>
      <dgm:spPr/>
    </dgm:pt>
    <dgm:pt modelId="{85C07A36-2A97-4D4C-9DC3-6F50D9A7FD7E}" type="pres">
      <dgm:prSet presAssocID="{32683D4A-17E0-4F32-9DBF-F2EC6A183968}" presName="sibTrans" presStyleCnt="0"/>
      <dgm:spPr/>
    </dgm:pt>
    <dgm:pt modelId="{93B48DFB-95C5-1549-97E9-7CA8A2FD1E3A}" type="pres">
      <dgm:prSet presAssocID="{B11281C6-A2F6-4C40-8456-C59212C9DBEA}" presName="node" presStyleLbl="node1" presStyleIdx="8" presStyleCnt="15">
        <dgm:presLayoutVars>
          <dgm:bulletEnabled val="1"/>
        </dgm:presLayoutVars>
      </dgm:prSet>
      <dgm:spPr/>
    </dgm:pt>
    <dgm:pt modelId="{49075183-69E7-444B-B07C-57849AD6FD49}" type="pres">
      <dgm:prSet presAssocID="{3D3D63CB-10A8-42F2-8BAC-F8A5B760AC80}" presName="sibTrans" presStyleCnt="0"/>
      <dgm:spPr/>
    </dgm:pt>
    <dgm:pt modelId="{DBEFEC44-B62C-A34A-B279-C178C23A7C8C}" type="pres">
      <dgm:prSet presAssocID="{525CF19B-2077-4B68-A5A6-0A33D9E6A537}" presName="node" presStyleLbl="node1" presStyleIdx="9" presStyleCnt="15">
        <dgm:presLayoutVars>
          <dgm:bulletEnabled val="1"/>
        </dgm:presLayoutVars>
      </dgm:prSet>
      <dgm:spPr/>
    </dgm:pt>
    <dgm:pt modelId="{A8025A2F-5DD9-6447-8CC1-DA45B0FAA36C}" type="pres">
      <dgm:prSet presAssocID="{5D118A48-ED74-4B54-B80B-26E3A451D922}" presName="sibTrans" presStyleCnt="0"/>
      <dgm:spPr/>
    </dgm:pt>
    <dgm:pt modelId="{18D8E19D-836E-BC49-89A6-75EE64EE1623}" type="pres">
      <dgm:prSet presAssocID="{A2913813-D270-446A-BC95-32256B110E21}" presName="node" presStyleLbl="node1" presStyleIdx="10" presStyleCnt="15">
        <dgm:presLayoutVars>
          <dgm:bulletEnabled val="1"/>
        </dgm:presLayoutVars>
      </dgm:prSet>
      <dgm:spPr/>
    </dgm:pt>
    <dgm:pt modelId="{31422715-3B72-5C41-95B0-07BA4AC29F09}" type="pres">
      <dgm:prSet presAssocID="{4B10848E-4515-4DD3-9E8C-FC97D6D3E220}" presName="sibTrans" presStyleCnt="0"/>
      <dgm:spPr/>
    </dgm:pt>
    <dgm:pt modelId="{460363E2-2C34-084B-971E-BFB4924F2705}" type="pres">
      <dgm:prSet presAssocID="{7E9DCBE6-2DB6-460D-B6A4-A35A2FF0EAF5}" presName="node" presStyleLbl="node1" presStyleIdx="11" presStyleCnt="15">
        <dgm:presLayoutVars>
          <dgm:bulletEnabled val="1"/>
        </dgm:presLayoutVars>
      </dgm:prSet>
      <dgm:spPr/>
    </dgm:pt>
    <dgm:pt modelId="{47692251-B1EA-CE4F-8901-AAED7EAADE5D}" type="pres">
      <dgm:prSet presAssocID="{950EB196-B843-4C44-8C71-2EE36ADBE605}" presName="sibTrans" presStyleCnt="0"/>
      <dgm:spPr/>
    </dgm:pt>
    <dgm:pt modelId="{C52CCC8A-737D-1A48-A869-72A31D23D3FB}" type="pres">
      <dgm:prSet presAssocID="{DC830D7C-C999-49A8-AA54-81D5899A7885}" presName="node" presStyleLbl="node1" presStyleIdx="12" presStyleCnt="15">
        <dgm:presLayoutVars>
          <dgm:bulletEnabled val="1"/>
        </dgm:presLayoutVars>
      </dgm:prSet>
      <dgm:spPr/>
    </dgm:pt>
    <dgm:pt modelId="{E8769E01-EF10-0446-AD37-236289940843}" type="pres">
      <dgm:prSet presAssocID="{27AF16C3-3E97-4EC8-8CC9-64A7FE580CD4}" presName="sibTrans" presStyleCnt="0"/>
      <dgm:spPr/>
    </dgm:pt>
    <dgm:pt modelId="{45FE4D8B-65F1-7C42-A9AB-F36C7C3E72B2}" type="pres">
      <dgm:prSet presAssocID="{D7DF454A-4620-4CE9-8CEA-4E9539E04E28}" presName="node" presStyleLbl="node1" presStyleIdx="13" presStyleCnt="15">
        <dgm:presLayoutVars>
          <dgm:bulletEnabled val="1"/>
        </dgm:presLayoutVars>
      </dgm:prSet>
      <dgm:spPr/>
    </dgm:pt>
    <dgm:pt modelId="{81C68D47-5986-A342-B047-D9E648FFC18B}" type="pres">
      <dgm:prSet presAssocID="{64D73E0D-1653-4C51-9D1C-E70D7056B3A6}" presName="sibTrans" presStyleCnt="0"/>
      <dgm:spPr/>
    </dgm:pt>
    <dgm:pt modelId="{B850A3F7-F61C-9E43-86F0-5FB5372F6DFF}" type="pres">
      <dgm:prSet presAssocID="{D5461BC4-EF44-4821-BE57-9A09C1308268}" presName="node" presStyleLbl="node1" presStyleIdx="14" presStyleCnt="15">
        <dgm:presLayoutVars>
          <dgm:bulletEnabled val="1"/>
        </dgm:presLayoutVars>
      </dgm:prSet>
      <dgm:spPr/>
    </dgm:pt>
  </dgm:ptLst>
  <dgm:cxnLst>
    <dgm:cxn modelId="{64326805-0103-4AAF-AF5B-78F92FA4CBD2}" srcId="{8576425D-040C-470B-9848-004C9BC21B19}" destId="{525CF19B-2077-4B68-A5A6-0A33D9E6A537}" srcOrd="9" destOrd="0" parTransId="{1614784C-D8F9-4D0A-903A-7C8347AC1448}" sibTransId="{5D118A48-ED74-4B54-B80B-26E3A451D922}"/>
    <dgm:cxn modelId="{191E520E-495C-4C96-9BC1-F01B38A1BE9E}" srcId="{8576425D-040C-470B-9848-004C9BC21B19}" destId="{A37A268D-B94A-47C9-B314-245DAEE4F644}" srcOrd="4" destOrd="0" parTransId="{0C8A1618-D2C4-4CD3-978F-DAAF582A7B6B}" sibTransId="{7DB1C177-0690-4325-ACCA-F20E58FFA4FF}"/>
    <dgm:cxn modelId="{981C1A28-38E5-4FA4-963C-BE11520436C4}" srcId="{8576425D-040C-470B-9848-004C9BC21B19}" destId="{9C86C1B0-CBF5-4BF7-81AE-347F6F2F9BB8}" srcOrd="7" destOrd="0" parTransId="{6D5D2B6B-E6E2-4EE5-B006-30C26837108F}" sibTransId="{32683D4A-17E0-4F32-9DBF-F2EC6A183968}"/>
    <dgm:cxn modelId="{CF490C2B-A510-8F48-9861-AEF46647FBB4}" type="presOf" srcId="{8576425D-040C-470B-9848-004C9BC21B19}" destId="{3E0A30C5-02BC-9D46-976E-95A3B2C05EAC}" srcOrd="0" destOrd="0" presId="urn:microsoft.com/office/officeart/2005/8/layout/default"/>
    <dgm:cxn modelId="{0985F236-03AE-C249-937B-AFAE1146277A}" type="presOf" srcId="{DC830D7C-C999-49A8-AA54-81D5899A7885}" destId="{C52CCC8A-737D-1A48-A869-72A31D23D3FB}" srcOrd="0" destOrd="0" presId="urn:microsoft.com/office/officeart/2005/8/layout/default"/>
    <dgm:cxn modelId="{CDD54B3C-501C-409F-BAB4-CC4ACD499CF9}" srcId="{8576425D-040C-470B-9848-004C9BC21B19}" destId="{D5461BC4-EF44-4821-BE57-9A09C1308268}" srcOrd="14" destOrd="0" parTransId="{70EA0139-725F-439C-9A9B-A6E81E496FAE}" sibTransId="{49B9EEFA-ACF6-4364-8A71-D55FC685C5E7}"/>
    <dgm:cxn modelId="{34BFE44B-9215-3145-B42E-DB2725CB2690}" type="presOf" srcId="{525CF19B-2077-4B68-A5A6-0A33D9E6A537}" destId="{DBEFEC44-B62C-A34A-B279-C178C23A7C8C}" srcOrd="0" destOrd="0" presId="urn:microsoft.com/office/officeart/2005/8/layout/default"/>
    <dgm:cxn modelId="{17569E4E-E12D-4250-8045-A2F77CB1E70C}" srcId="{8576425D-040C-470B-9848-004C9BC21B19}" destId="{9DFD558B-F364-4157-8309-332DC0A82FCC}" srcOrd="0" destOrd="0" parTransId="{2D66932B-2874-4DD7-95A7-4AA03D30E82A}" sibTransId="{DA7A2826-F858-4AAC-9D5E-E209B8B2884B}"/>
    <dgm:cxn modelId="{F1D3AC4E-8138-4CC4-9D37-563D50A976F7}" srcId="{8576425D-040C-470B-9848-004C9BC21B19}" destId="{1850A949-4E46-4F5E-A13B-130317679627}" srcOrd="6" destOrd="0" parTransId="{EA312EBD-6ADC-4321-B384-47E2C3AF8A08}" sibTransId="{6CFBA89C-1054-49F1-B214-6A43EE186460}"/>
    <dgm:cxn modelId="{0D2F065D-8F4F-BB48-8934-DBD7DFD8071F}" type="presOf" srcId="{A37A268D-B94A-47C9-B314-245DAEE4F644}" destId="{D0BDF5E8-1EB7-2C4B-86D8-D1B251C3F697}" srcOrd="0" destOrd="0" presId="urn:microsoft.com/office/officeart/2005/8/layout/default"/>
    <dgm:cxn modelId="{BB756961-45E5-DB4A-8583-95AF2A512058}" type="presOf" srcId="{D7DF454A-4620-4CE9-8CEA-4E9539E04E28}" destId="{45FE4D8B-65F1-7C42-A9AB-F36C7C3E72B2}" srcOrd="0" destOrd="0" presId="urn:microsoft.com/office/officeart/2005/8/layout/default"/>
    <dgm:cxn modelId="{9DC17C6C-2C36-B149-956D-2A8E8D77C933}" type="presOf" srcId="{A3AB8C8E-5B1B-4378-87B7-573ABC739BAA}" destId="{F6CD60A3-3BD2-D54A-BC7B-76F7D35DDCE5}" srcOrd="0" destOrd="0" presId="urn:microsoft.com/office/officeart/2005/8/layout/default"/>
    <dgm:cxn modelId="{C3BA6782-8A3E-40A9-8758-AA8031526B04}" srcId="{8576425D-040C-470B-9848-004C9BC21B19}" destId="{A3AB8C8E-5B1B-4378-87B7-573ABC739BAA}" srcOrd="2" destOrd="0" parTransId="{B1787934-D2D0-4576-BA9E-D69C6808753A}" sibTransId="{5C4CF500-F514-4AD9-815D-38E5C632750B}"/>
    <dgm:cxn modelId="{F600EB82-65C5-304D-A63F-5479803FE82C}" type="presOf" srcId="{1850A949-4E46-4F5E-A13B-130317679627}" destId="{47103197-C55D-B940-8124-C68310A7B421}" srcOrd="0" destOrd="0" presId="urn:microsoft.com/office/officeart/2005/8/layout/default"/>
    <dgm:cxn modelId="{925D7199-010A-C548-B433-15F2635C8DC1}" type="presOf" srcId="{A2913813-D270-446A-BC95-32256B110E21}" destId="{18D8E19D-836E-BC49-89A6-75EE64EE1623}" srcOrd="0" destOrd="0" presId="urn:microsoft.com/office/officeart/2005/8/layout/default"/>
    <dgm:cxn modelId="{D135659A-81AD-41CF-80B4-16F405C53933}" srcId="{8576425D-040C-470B-9848-004C9BC21B19}" destId="{A2913813-D270-446A-BC95-32256B110E21}" srcOrd="10" destOrd="0" parTransId="{9D1640C0-395D-47D9-AB9C-75279612F89B}" sibTransId="{4B10848E-4515-4DD3-9E8C-FC97D6D3E220}"/>
    <dgm:cxn modelId="{2D998C9D-A8C4-184E-966F-E0B75FFF9ECB}" type="presOf" srcId="{9C86C1B0-CBF5-4BF7-81AE-347F6F2F9BB8}" destId="{3033528B-340A-FC49-8F25-A6EF1A9D9E34}" srcOrd="0" destOrd="0" presId="urn:microsoft.com/office/officeart/2005/8/layout/default"/>
    <dgm:cxn modelId="{215FC29D-7207-324B-8E7F-E6177EACCFB8}" type="presOf" srcId="{7E9DCBE6-2DB6-460D-B6A4-A35A2FF0EAF5}" destId="{460363E2-2C34-084B-971E-BFB4924F2705}" srcOrd="0" destOrd="0" presId="urn:microsoft.com/office/officeart/2005/8/layout/default"/>
    <dgm:cxn modelId="{CB8B0A9F-5C11-4B93-A1A9-2520F9AB9BD0}" srcId="{8576425D-040C-470B-9848-004C9BC21B19}" destId="{44D51802-C6F8-4547-89F2-4B7BC794159F}" srcOrd="1" destOrd="0" parTransId="{6820CE0E-0D4D-4B48-B6B8-1CB88326C19F}" sibTransId="{83369E88-9652-46A4-BC09-645625781FFF}"/>
    <dgm:cxn modelId="{6DFCCDA3-649E-4A6E-BCCD-D8E0F2AA941B}" srcId="{8576425D-040C-470B-9848-004C9BC21B19}" destId="{7E9DCBE6-2DB6-460D-B6A4-A35A2FF0EAF5}" srcOrd="11" destOrd="0" parTransId="{28599FD3-E9D8-4CF8-8F70-C2BC26A13DF6}" sibTransId="{950EB196-B843-4C44-8C71-2EE36ADBE605}"/>
    <dgm:cxn modelId="{3926DFAE-91BE-784E-BA69-55426F87C1AD}" type="presOf" srcId="{B11281C6-A2F6-4C40-8456-C59212C9DBEA}" destId="{93B48DFB-95C5-1549-97E9-7CA8A2FD1E3A}" srcOrd="0" destOrd="0" presId="urn:microsoft.com/office/officeart/2005/8/layout/default"/>
    <dgm:cxn modelId="{D976DFB6-68D1-4BD9-8ED8-BAA275757B93}" srcId="{8576425D-040C-470B-9848-004C9BC21B19}" destId="{DC830D7C-C999-49A8-AA54-81D5899A7885}" srcOrd="12" destOrd="0" parTransId="{B578B6C4-42DF-46CB-8C11-D65439841FDB}" sibTransId="{27AF16C3-3E97-4EC8-8CC9-64A7FE580CD4}"/>
    <dgm:cxn modelId="{00FA92BB-782A-D54A-9833-39F90E3000F3}" type="presOf" srcId="{27989B3D-D575-48B5-AAEB-17FB58E432EC}" destId="{3337679C-FFC6-8D4F-92F5-E0C6A5E5770B}" srcOrd="0" destOrd="0" presId="urn:microsoft.com/office/officeart/2005/8/layout/default"/>
    <dgm:cxn modelId="{298BECBE-BB73-FD4A-B41F-251747D3D4D2}" type="presOf" srcId="{D5461BC4-EF44-4821-BE57-9A09C1308268}" destId="{B850A3F7-F61C-9E43-86F0-5FB5372F6DFF}" srcOrd="0" destOrd="0" presId="urn:microsoft.com/office/officeart/2005/8/layout/default"/>
    <dgm:cxn modelId="{3D9B52BF-C683-4978-B36D-7CE3A6694DE6}" srcId="{8576425D-040C-470B-9848-004C9BC21B19}" destId="{6387B4BD-8E84-44D7-B2A7-DE2C30FFD35A}" srcOrd="3" destOrd="0" parTransId="{BAEEF13E-E37D-4AD0-894F-661C48B0B218}" sibTransId="{40C8030C-9E2B-4D29-9663-C7E13C36ED06}"/>
    <dgm:cxn modelId="{1B1FF4C2-53E4-4897-B259-1545C4611262}" srcId="{8576425D-040C-470B-9848-004C9BC21B19}" destId="{D7DF454A-4620-4CE9-8CEA-4E9539E04E28}" srcOrd="13" destOrd="0" parTransId="{5DFE0022-9CB9-4903-AEF6-BD3A6022F781}" sibTransId="{64D73E0D-1653-4C51-9D1C-E70D7056B3A6}"/>
    <dgm:cxn modelId="{57AEDFD7-4B17-0849-B899-E23AEF416B6C}" type="presOf" srcId="{6387B4BD-8E84-44D7-B2A7-DE2C30FFD35A}" destId="{7938513A-7EF1-5B4F-9829-259F04C099A9}" srcOrd="0" destOrd="0" presId="urn:microsoft.com/office/officeart/2005/8/layout/default"/>
    <dgm:cxn modelId="{85BCE6E6-18D9-41A3-A942-06F08A53AD9F}" srcId="{8576425D-040C-470B-9848-004C9BC21B19}" destId="{27989B3D-D575-48B5-AAEB-17FB58E432EC}" srcOrd="5" destOrd="0" parTransId="{3E889296-C938-4554-882B-BA218DAC4FC8}" sibTransId="{F055939C-4471-4FA7-888B-2CED72AFBF93}"/>
    <dgm:cxn modelId="{731C97F3-AD17-4FBD-A135-EB073B9C511E}" srcId="{8576425D-040C-470B-9848-004C9BC21B19}" destId="{B11281C6-A2F6-4C40-8456-C59212C9DBEA}" srcOrd="8" destOrd="0" parTransId="{D049C262-E6D0-48D7-B53E-DD4058D7089E}" sibTransId="{3D3D63CB-10A8-42F2-8BAC-F8A5B760AC80}"/>
    <dgm:cxn modelId="{279D97FC-F6E1-4848-B6B8-858414DB6A53}" type="presOf" srcId="{9DFD558B-F364-4157-8309-332DC0A82FCC}" destId="{A7F7619B-7CB8-7244-B408-1E8805947B2A}" srcOrd="0" destOrd="0" presId="urn:microsoft.com/office/officeart/2005/8/layout/default"/>
    <dgm:cxn modelId="{D00FEFFF-7BD3-1747-8FB8-4C39D107584E}" type="presOf" srcId="{44D51802-C6F8-4547-89F2-4B7BC794159F}" destId="{0AE05636-7CB8-DC41-95F8-8E16C40BE6C5}" srcOrd="0" destOrd="0" presId="urn:microsoft.com/office/officeart/2005/8/layout/default"/>
    <dgm:cxn modelId="{EC16773B-84AE-1445-AE80-50F2203DFC8A}" type="presParOf" srcId="{3E0A30C5-02BC-9D46-976E-95A3B2C05EAC}" destId="{A7F7619B-7CB8-7244-B408-1E8805947B2A}" srcOrd="0" destOrd="0" presId="urn:microsoft.com/office/officeart/2005/8/layout/default"/>
    <dgm:cxn modelId="{0A80C02F-FAC7-114B-B784-3E73A20FBF73}" type="presParOf" srcId="{3E0A30C5-02BC-9D46-976E-95A3B2C05EAC}" destId="{0C4C857B-FB4F-FB47-B517-642C8543E0A8}" srcOrd="1" destOrd="0" presId="urn:microsoft.com/office/officeart/2005/8/layout/default"/>
    <dgm:cxn modelId="{C6FD3BFC-DEA2-8044-BF80-9C4C43B8BD54}" type="presParOf" srcId="{3E0A30C5-02BC-9D46-976E-95A3B2C05EAC}" destId="{0AE05636-7CB8-DC41-95F8-8E16C40BE6C5}" srcOrd="2" destOrd="0" presId="urn:microsoft.com/office/officeart/2005/8/layout/default"/>
    <dgm:cxn modelId="{F44D6F82-9616-2E4E-8EF2-CFA5CBFDB9B5}" type="presParOf" srcId="{3E0A30C5-02BC-9D46-976E-95A3B2C05EAC}" destId="{B30B56B2-EE07-F54F-A215-D07CF0A9E4EE}" srcOrd="3" destOrd="0" presId="urn:microsoft.com/office/officeart/2005/8/layout/default"/>
    <dgm:cxn modelId="{A39C437B-414B-F748-96C0-B536DE97D300}" type="presParOf" srcId="{3E0A30C5-02BC-9D46-976E-95A3B2C05EAC}" destId="{F6CD60A3-3BD2-D54A-BC7B-76F7D35DDCE5}" srcOrd="4" destOrd="0" presId="urn:microsoft.com/office/officeart/2005/8/layout/default"/>
    <dgm:cxn modelId="{35EF7B4B-870F-4341-86FE-775D6ADEC975}" type="presParOf" srcId="{3E0A30C5-02BC-9D46-976E-95A3B2C05EAC}" destId="{ADC9A6AB-DA04-584F-AC40-72E4B82CEE2A}" srcOrd="5" destOrd="0" presId="urn:microsoft.com/office/officeart/2005/8/layout/default"/>
    <dgm:cxn modelId="{BCCFCA04-14CB-8540-8A8C-D9A452DB6290}" type="presParOf" srcId="{3E0A30C5-02BC-9D46-976E-95A3B2C05EAC}" destId="{7938513A-7EF1-5B4F-9829-259F04C099A9}" srcOrd="6" destOrd="0" presId="urn:microsoft.com/office/officeart/2005/8/layout/default"/>
    <dgm:cxn modelId="{EFF3E62E-5E61-C54A-9831-639C942AF58D}" type="presParOf" srcId="{3E0A30C5-02BC-9D46-976E-95A3B2C05EAC}" destId="{3D7CCC22-E4AF-1A46-AB51-E4B60B51D332}" srcOrd="7" destOrd="0" presId="urn:microsoft.com/office/officeart/2005/8/layout/default"/>
    <dgm:cxn modelId="{30158182-1BCC-D24B-8ABB-A67DD54CE205}" type="presParOf" srcId="{3E0A30C5-02BC-9D46-976E-95A3B2C05EAC}" destId="{D0BDF5E8-1EB7-2C4B-86D8-D1B251C3F697}" srcOrd="8" destOrd="0" presId="urn:microsoft.com/office/officeart/2005/8/layout/default"/>
    <dgm:cxn modelId="{72D1C9BD-3D79-DB43-AD41-09E1FCD3C1F1}" type="presParOf" srcId="{3E0A30C5-02BC-9D46-976E-95A3B2C05EAC}" destId="{9CBB99B1-421D-EA43-A444-4B8C6E03714A}" srcOrd="9" destOrd="0" presId="urn:microsoft.com/office/officeart/2005/8/layout/default"/>
    <dgm:cxn modelId="{6F4190EE-6DFE-4046-BA1F-9E0C3BAB1CC6}" type="presParOf" srcId="{3E0A30C5-02BC-9D46-976E-95A3B2C05EAC}" destId="{3337679C-FFC6-8D4F-92F5-E0C6A5E5770B}" srcOrd="10" destOrd="0" presId="urn:microsoft.com/office/officeart/2005/8/layout/default"/>
    <dgm:cxn modelId="{0968D059-30D5-D441-AE60-181CE5523259}" type="presParOf" srcId="{3E0A30C5-02BC-9D46-976E-95A3B2C05EAC}" destId="{BD1F8BDE-080E-C549-87C1-954E8BD3CA80}" srcOrd="11" destOrd="0" presId="urn:microsoft.com/office/officeart/2005/8/layout/default"/>
    <dgm:cxn modelId="{97DD437D-829B-FB4A-BB78-62FB9122875C}" type="presParOf" srcId="{3E0A30C5-02BC-9D46-976E-95A3B2C05EAC}" destId="{47103197-C55D-B940-8124-C68310A7B421}" srcOrd="12" destOrd="0" presId="urn:microsoft.com/office/officeart/2005/8/layout/default"/>
    <dgm:cxn modelId="{53BD309E-6023-4D4F-BFC6-099620F01F30}" type="presParOf" srcId="{3E0A30C5-02BC-9D46-976E-95A3B2C05EAC}" destId="{CD1E5A33-4A1D-4145-B0A1-C1951ACB497D}" srcOrd="13" destOrd="0" presId="urn:microsoft.com/office/officeart/2005/8/layout/default"/>
    <dgm:cxn modelId="{088E52F4-C859-DF4C-9485-3748F2A65788}" type="presParOf" srcId="{3E0A30C5-02BC-9D46-976E-95A3B2C05EAC}" destId="{3033528B-340A-FC49-8F25-A6EF1A9D9E34}" srcOrd="14" destOrd="0" presId="urn:microsoft.com/office/officeart/2005/8/layout/default"/>
    <dgm:cxn modelId="{6E48B663-28EB-8A42-9AAD-5A20F02B5DBF}" type="presParOf" srcId="{3E0A30C5-02BC-9D46-976E-95A3B2C05EAC}" destId="{85C07A36-2A97-4D4C-9DC3-6F50D9A7FD7E}" srcOrd="15" destOrd="0" presId="urn:microsoft.com/office/officeart/2005/8/layout/default"/>
    <dgm:cxn modelId="{DF7A040A-0757-8643-8188-238ADE9E7826}" type="presParOf" srcId="{3E0A30C5-02BC-9D46-976E-95A3B2C05EAC}" destId="{93B48DFB-95C5-1549-97E9-7CA8A2FD1E3A}" srcOrd="16" destOrd="0" presId="urn:microsoft.com/office/officeart/2005/8/layout/default"/>
    <dgm:cxn modelId="{6E8FAC1A-1691-F547-86E1-B9717E477EC3}" type="presParOf" srcId="{3E0A30C5-02BC-9D46-976E-95A3B2C05EAC}" destId="{49075183-69E7-444B-B07C-57849AD6FD49}" srcOrd="17" destOrd="0" presId="urn:microsoft.com/office/officeart/2005/8/layout/default"/>
    <dgm:cxn modelId="{D4E076E3-EB3E-224E-AF2B-1E4BB5A2B788}" type="presParOf" srcId="{3E0A30C5-02BC-9D46-976E-95A3B2C05EAC}" destId="{DBEFEC44-B62C-A34A-B279-C178C23A7C8C}" srcOrd="18" destOrd="0" presId="urn:microsoft.com/office/officeart/2005/8/layout/default"/>
    <dgm:cxn modelId="{EFF54DC6-2141-3040-AD75-4FCE7ABE4A81}" type="presParOf" srcId="{3E0A30C5-02BC-9D46-976E-95A3B2C05EAC}" destId="{A8025A2F-5DD9-6447-8CC1-DA45B0FAA36C}" srcOrd="19" destOrd="0" presId="urn:microsoft.com/office/officeart/2005/8/layout/default"/>
    <dgm:cxn modelId="{4C100229-2A51-734A-B2DB-2F1685753CAA}" type="presParOf" srcId="{3E0A30C5-02BC-9D46-976E-95A3B2C05EAC}" destId="{18D8E19D-836E-BC49-89A6-75EE64EE1623}" srcOrd="20" destOrd="0" presId="urn:microsoft.com/office/officeart/2005/8/layout/default"/>
    <dgm:cxn modelId="{72427FCB-4B3C-CC42-B2AD-834D6B4242AF}" type="presParOf" srcId="{3E0A30C5-02BC-9D46-976E-95A3B2C05EAC}" destId="{31422715-3B72-5C41-95B0-07BA4AC29F09}" srcOrd="21" destOrd="0" presId="urn:microsoft.com/office/officeart/2005/8/layout/default"/>
    <dgm:cxn modelId="{A5ED718E-A847-0E4F-81A3-06DCF13F1EB7}" type="presParOf" srcId="{3E0A30C5-02BC-9D46-976E-95A3B2C05EAC}" destId="{460363E2-2C34-084B-971E-BFB4924F2705}" srcOrd="22" destOrd="0" presId="urn:microsoft.com/office/officeart/2005/8/layout/default"/>
    <dgm:cxn modelId="{32A1C638-E9A8-4B45-B9F7-3DB6763004CC}" type="presParOf" srcId="{3E0A30C5-02BC-9D46-976E-95A3B2C05EAC}" destId="{47692251-B1EA-CE4F-8901-AAED7EAADE5D}" srcOrd="23" destOrd="0" presId="urn:microsoft.com/office/officeart/2005/8/layout/default"/>
    <dgm:cxn modelId="{5C0975AA-9BE9-8A47-8B6B-7CAD8657CC5C}" type="presParOf" srcId="{3E0A30C5-02BC-9D46-976E-95A3B2C05EAC}" destId="{C52CCC8A-737D-1A48-A869-72A31D23D3FB}" srcOrd="24" destOrd="0" presId="urn:microsoft.com/office/officeart/2005/8/layout/default"/>
    <dgm:cxn modelId="{35A133F7-75D1-2D49-97F1-892FB20574D5}" type="presParOf" srcId="{3E0A30C5-02BC-9D46-976E-95A3B2C05EAC}" destId="{E8769E01-EF10-0446-AD37-236289940843}" srcOrd="25" destOrd="0" presId="urn:microsoft.com/office/officeart/2005/8/layout/default"/>
    <dgm:cxn modelId="{92431F36-ABFE-EF45-A9C3-BBD46E1342DC}" type="presParOf" srcId="{3E0A30C5-02BC-9D46-976E-95A3B2C05EAC}" destId="{45FE4D8B-65F1-7C42-A9AB-F36C7C3E72B2}" srcOrd="26" destOrd="0" presId="urn:microsoft.com/office/officeart/2005/8/layout/default"/>
    <dgm:cxn modelId="{294F8001-51E6-844D-B407-6AA54B452401}" type="presParOf" srcId="{3E0A30C5-02BC-9D46-976E-95A3B2C05EAC}" destId="{81C68D47-5986-A342-B047-D9E648FFC18B}" srcOrd="27" destOrd="0" presId="urn:microsoft.com/office/officeart/2005/8/layout/default"/>
    <dgm:cxn modelId="{27880155-C206-8E43-BD61-5539E613DF60}" type="presParOf" srcId="{3E0A30C5-02BC-9D46-976E-95A3B2C05EAC}" destId="{B850A3F7-F61C-9E43-86F0-5FB5372F6DFF}"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76425D-040C-470B-9848-004C9BC21B1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9DFD558B-F364-4157-8309-332DC0A82FCC}">
      <dgm:prSet/>
      <dgm:spPr/>
      <dgm:t>
        <a:bodyPr/>
        <a:lstStyle/>
        <a:p>
          <a:r>
            <a:rPr lang="en-US"/>
            <a:t>Business Travel</a:t>
          </a:r>
        </a:p>
      </dgm:t>
    </dgm:pt>
    <dgm:pt modelId="{2D66932B-2874-4DD7-95A7-4AA03D30E82A}" type="parTrans" cxnId="{17569E4E-E12D-4250-8045-A2F77CB1E70C}">
      <dgm:prSet/>
      <dgm:spPr/>
      <dgm:t>
        <a:bodyPr/>
        <a:lstStyle/>
        <a:p>
          <a:endParaRPr lang="en-US"/>
        </a:p>
      </dgm:t>
    </dgm:pt>
    <dgm:pt modelId="{DA7A2826-F858-4AAC-9D5E-E209B8B2884B}" type="sibTrans" cxnId="{17569E4E-E12D-4250-8045-A2F77CB1E70C}">
      <dgm:prSet/>
      <dgm:spPr/>
      <dgm:t>
        <a:bodyPr/>
        <a:lstStyle/>
        <a:p>
          <a:endParaRPr lang="en-US"/>
        </a:p>
      </dgm:t>
    </dgm:pt>
    <dgm:pt modelId="{44D51802-C6F8-4547-89F2-4B7BC794159F}">
      <dgm:prSet/>
      <dgm:spPr/>
      <dgm:t>
        <a:bodyPr/>
        <a:lstStyle/>
        <a:p>
          <a:r>
            <a:rPr lang="en-US" dirty="0"/>
            <a:t>Distance From Home</a:t>
          </a:r>
        </a:p>
      </dgm:t>
    </dgm:pt>
    <dgm:pt modelId="{6820CE0E-0D4D-4B48-B6B8-1CB88326C19F}" type="parTrans" cxnId="{CB8B0A9F-5C11-4B93-A1A9-2520F9AB9BD0}">
      <dgm:prSet/>
      <dgm:spPr/>
      <dgm:t>
        <a:bodyPr/>
        <a:lstStyle/>
        <a:p>
          <a:endParaRPr lang="en-US"/>
        </a:p>
      </dgm:t>
    </dgm:pt>
    <dgm:pt modelId="{83369E88-9652-46A4-BC09-645625781FFF}" type="sibTrans" cxnId="{CB8B0A9F-5C11-4B93-A1A9-2520F9AB9BD0}">
      <dgm:prSet/>
      <dgm:spPr/>
      <dgm:t>
        <a:bodyPr/>
        <a:lstStyle/>
        <a:p>
          <a:endParaRPr lang="en-US"/>
        </a:p>
      </dgm:t>
    </dgm:pt>
    <dgm:pt modelId="{A3AB8C8E-5B1B-4378-87B7-573ABC739BAA}">
      <dgm:prSet/>
      <dgm:spPr/>
      <dgm:t>
        <a:bodyPr/>
        <a:lstStyle/>
        <a:p>
          <a:r>
            <a:rPr lang="en-US"/>
            <a:t>Environment Satisfaction</a:t>
          </a:r>
        </a:p>
      </dgm:t>
    </dgm:pt>
    <dgm:pt modelId="{B1787934-D2D0-4576-BA9E-D69C6808753A}" type="parTrans" cxnId="{C3BA6782-8A3E-40A9-8758-AA8031526B04}">
      <dgm:prSet/>
      <dgm:spPr/>
      <dgm:t>
        <a:bodyPr/>
        <a:lstStyle/>
        <a:p>
          <a:endParaRPr lang="en-US"/>
        </a:p>
      </dgm:t>
    </dgm:pt>
    <dgm:pt modelId="{5C4CF500-F514-4AD9-815D-38E5C632750B}" type="sibTrans" cxnId="{C3BA6782-8A3E-40A9-8758-AA8031526B04}">
      <dgm:prSet/>
      <dgm:spPr/>
      <dgm:t>
        <a:bodyPr/>
        <a:lstStyle/>
        <a:p>
          <a:endParaRPr lang="en-US"/>
        </a:p>
      </dgm:t>
    </dgm:pt>
    <dgm:pt modelId="{6387B4BD-8E84-44D7-B2A7-DE2C30FFD35A}">
      <dgm:prSet/>
      <dgm:spPr/>
      <dgm:t>
        <a:bodyPr/>
        <a:lstStyle/>
        <a:p>
          <a:r>
            <a:rPr lang="en-US" dirty="0"/>
            <a:t>Job Involvement</a:t>
          </a:r>
        </a:p>
      </dgm:t>
    </dgm:pt>
    <dgm:pt modelId="{BAEEF13E-E37D-4AD0-894F-661C48B0B218}" type="parTrans" cxnId="{3D9B52BF-C683-4978-B36D-7CE3A6694DE6}">
      <dgm:prSet/>
      <dgm:spPr/>
      <dgm:t>
        <a:bodyPr/>
        <a:lstStyle/>
        <a:p>
          <a:endParaRPr lang="en-US"/>
        </a:p>
      </dgm:t>
    </dgm:pt>
    <dgm:pt modelId="{40C8030C-9E2B-4D29-9663-C7E13C36ED06}" type="sibTrans" cxnId="{3D9B52BF-C683-4978-B36D-7CE3A6694DE6}">
      <dgm:prSet/>
      <dgm:spPr/>
      <dgm:t>
        <a:bodyPr/>
        <a:lstStyle/>
        <a:p>
          <a:endParaRPr lang="en-US"/>
        </a:p>
      </dgm:t>
    </dgm:pt>
    <dgm:pt modelId="{A37A268D-B94A-47C9-B314-245DAEE4F644}">
      <dgm:prSet/>
      <dgm:spPr/>
      <dgm:t>
        <a:bodyPr/>
        <a:lstStyle/>
        <a:p>
          <a:r>
            <a:rPr lang="en-US"/>
            <a:t>Job Level</a:t>
          </a:r>
        </a:p>
      </dgm:t>
    </dgm:pt>
    <dgm:pt modelId="{0C8A1618-D2C4-4CD3-978F-DAAF582A7B6B}" type="parTrans" cxnId="{191E520E-495C-4C96-9BC1-F01B38A1BE9E}">
      <dgm:prSet/>
      <dgm:spPr/>
      <dgm:t>
        <a:bodyPr/>
        <a:lstStyle/>
        <a:p>
          <a:endParaRPr lang="en-US"/>
        </a:p>
      </dgm:t>
    </dgm:pt>
    <dgm:pt modelId="{7DB1C177-0690-4325-ACCA-F20E58FFA4FF}" type="sibTrans" cxnId="{191E520E-495C-4C96-9BC1-F01B38A1BE9E}">
      <dgm:prSet/>
      <dgm:spPr/>
      <dgm:t>
        <a:bodyPr/>
        <a:lstStyle/>
        <a:p>
          <a:endParaRPr lang="en-US"/>
        </a:p>
      </dgm:t>
    </dgm:pt>
    <dgm:pt modelId="{27989B3D-D575-48B5-AAEB-17FB58E432EC}">
      <dgm:prSet/>
      <dgm:spPr/>
      <dgm:t>
        <a:bodyPr/>
        <a:lstStyle/>
        <a:p>
          <a:r>
            <a:rPr lang="en-US" strike="noStrike" dirty="0">
              <a:solidFill>
                <a:srgbClr val="1A3A54"/>
              </a:solidFill>
            </a:rPr>
            <a:t>Job Role</a:t>
          </a:r>
        </a:p>
      </dgm:t>
    </dgm:pt>
    <dgm:pt modelId="{3E889296-C938-4554-882B-BA218DAC4FC8}" type="parTrans" cxnId="{85BCE6E6-18D9-41A3-A942-06F08A53AD9F}">
      <dgm:prSet/>
      <dgm:spPr/>
      <dgm:t>
        <a:bodyPr/>
        <a:lstStyle/>
        <a:p>
          <a:endParaRPr lang="en-US"/>
        </a:p>
      </dgm:t>
    </dgm:pt>
    <dgm:pt modelId="{F055939C-4471-4FA7-888B-2CED72AFBF93}" type="sibTrans" cxnId="{85BCE6E6-18D9-41A3-A942-06F08A53AD9F}">
      <dgm:prSet/>
      <dgm:spPr/>
      <dgm:t>
        <a:bodyPr/>
        <a:lstStyle/>
        <a:p>
          <a:endParaRPr lang="en-US"/>
        </a:p>
      </dgm:t>
    </dgm:pt>
    <dgm:pt modelId="{1850A949-4E46-4F5E-A13B-130317679627}">
      <dgm:prSet/>
      <dgm:spPr/>
      <dgm:t>
        <a:bodyPr/>
        <a:lstStyle/>
        <a:p>
          <a:r>
            <a:rPr lang="en-US"/>
            <a:t>Marital Status</a:t>
          </a:r>
        </a:p>
      </dgm:t>
    </dgm:pt>
    <dgm:pt modelId="{EA312EBD-6ADC-4321-B384-47E2C3AF8A08}" type="parTrans" cxnId="{F1D3AC4E-8138-4CC4-9D37-563D50A976F7}">
      <dgm:prSet/>
      <dgm:spPr/>
      <dgm:t>
        <a:bodyPr/>
        <a:lstStyle/>
        <a:p>
          <a:endParaRPr lang="en-US"/>
        </a:p>
      </dgm:t>
    </dgm:pt>
    <dgm:pt modelId="{6CFBA89C-1054-49F1-B214-6A43EE186460}" type="sibTrans" cxnId="{F1D3AC4E-8138-4CC4-9D37-563D50A976F7}">
      <dgm:prSet/>
      <dgm:spPr/>
      <dgm:t>
        <a:bodyPr/>
        <a:lstStyle/>
        <a:p>
          <a:endParaRPr lang="en-US"/>
        </a:p>
      </dgm:t>
    </dgm:pt>
    <dgm:pt modelId="{9C86C1B0-CBF5-4BF7-81AE-347F6F2F9BB8}">
      <dgm:prSet/>
      <dgm:spPr/>
      <dgm:t>
        <a:bodyPr/>
        <a:lstStyle/>
        <a:p>
          <a:r>
            <a:rPr lang="en-US" dirty="0"/>
            <a:t>Monthly Income</a:t>
          </a:r>
        </a:p>
      </dgm:t>
    </dgm:pt>
    <dgm:pt modelId="{6D5D2B6B-E6E2-4EE5-B006-30C26837108F}" type="parTrans" cxnId="{981C1A28-38E5-4FA4-963C-BE11520436C4}">
      <dgm:prSet/>
      <dgm:spPr/>
      <dgm:t>
        <a:bodyPr/>
        <a:lstStyle/>
        <a:p>
          <a:endParaRPr lang="en-US"/>
        </a:p>
      </dgm:t>
    </dgm:pt>
    <dgm:pt modelId="{32683D4A-17E0-4F32-9DBF-F2EC6A183968}" type="sibTrans" cxnId="{981C1A28-38E5-4FA4-963C-BE11520436C4}">
      <dgm:prSet/>
      <dgm:spPr/>
      <dgm:t>
        <a:bodyPr/>
        <a:lstStyle/>
        <a:p>
          <a:endParaRPr lang="en-US"/>
        </a:p>
      </dgm:t>
    </dgm:pt>
    <dgm:pt modelId="{B11281C6-A2F6-4C40-8456-C59212C9DBEA}">
      <dgm:prSet/>
      <dgm:spPr/>
      <dgm:t>
        <a:bodyPr/>
        <a:lstStyle/>
        <a:p>
          <a:r>
            <a:rPr lang="en-US"/>
            <a:t>Overtime</a:t>
          </a:r>
        </a:p>
      </dgm:t>
    </dgm:pt>
    <dgm:pt modelId="{D049C262-E6D0-48D7-B53E-DD4058D7089E}" type="parTrans" cxnId="{731C97F3-AD17-4FBD-A135-EB073B9C511E}">
      <dgm:prSet/>
      <dgm:spPr/>
      <dgm:t>
        <a:bodyPr/>
        <a:lstStyle/>
        <a:p>
          <a:endParaRPr lang="en-US"/>
        </a:p>
      </dgm:t>
    </dgm:pt>
    <dgm:pt modelId="{3D3D63CB-10A8-42F2-8BAC-F8A5B760AC80}" type="sibTrans" cxnId="{731C97F3-AD17-4FBD-A135-EB073B9C511E}">
      <dgm:prSet/>
      <dgm:spPr/>
      <dgm:t>
        <a:bodyPr/>
        <a:lstStyle/>
        <a:p>
          <a:endParaRPr lang="en-US"/>
        </a:p>
      </dgm:t>
    </dgm:pt>
    <dgm:pt modelId="{525CF19B-2077-4B68-A5A6-0A33D9E6A537}">
      <dgm:prSet/>
      <dgm:spPr/>
      <dgm:t>
        <a:bodyPr/>
        <a:lstStyle/>
        <a:p>
          <a:r>
            <a:rPr lang="en-US"/>
            <a:t>Stock Option Level</a:t>
          </a:r>
        </a:p>
      </dgm:t>
    </dgm:pt>
    <dgm:pt modelId="{1614784C-D8F9-4D0A-903A-7C8347AC1448}" type="parTrans" cxnId="{64326805-0103-4AAF-AF5B-78F92FA4CBD2}">
      <dgm:prSet/>
      <dgm:spPr/>
      <dgm:t>
        <a:bodyPr/>
        <a:lstStyle/>
        <a:p>
          <a:endParaRPr lang="en-US"/>
        </a:p>
      </dgm:t>
    </dgm:pt>
    <dgm:pt modelId="{5D118A48-ED74-4B54-B80B-26E3A451D922}" type="sibTrans" cxnId="{64326805-0103-4AAF-AF5B-78F92FA4CBD2}">
      <dgm:prSet/>
      <dgm:spPr/>
      <dgm:t>
        <a:bodyPr/>
        <a:lstStyle/>
        <a:p>
          <a:endParaRPr lang="en-US"/>
        </a:p>
      </dgm:t>
    </dgm:pt>
    <dgm:pt modelId="{A2913813-D270-446A-BC95-32256B110E21}">
      <dgm:prSet/>
      <dgm:spPr/>
      <dgm:t>
        <a:bodyPr/>
        <a:lstStyle/>
        <a:p>
          <a:r>
            <a:rPr lang="en-US" dirty="0"/>
            <a:t>Total Working Years</a:t>
          </a:r>
        </a:p>
      </dgm:t>
    </dgm:pt>
    <dgm:pt modelId="{9D1640C0-395D-47D9-AB9C-75279612F89B}" type="parTrans" cxnId="{D135659A-81AD-41CF-80B4-16F405C53933}">
      <dgm:prSet/>
      <dgm:spPr/>
      <dgm:t>
        <a:bodyPr/>
        <a:lstStyle/>
        <a:p>
          <a:endParaRPr lang="en-US"/>
        </a:p>
      </dgm:t>
    </dgm:pt>
    <dgm:pt modelId="{4B10848E-4515-4DD3-9E8C-FC97D6D3E220}" type="sibTrans" cxnId="{D135659A-81AD-41CF-80B4-16F405C53933}">
      <dgm:prSet/>
      <dgm:spPr/>
      <dgm:t>
        <a:bodyPr/>
        <a:lstStyle/>
        <a:p>
          <a:endParaRPr lang="en-US"/>
        </a:p>
      </dgm:t>
    </dgm:pt>
    <dgm:pt modelId="{7E9DCBE6-2DB6-460D-B6A4-A35A2FF0EAF5}">
      <dgm:prSet/>
      <dgm:spPr/>
      <dgm:t>
        <a:bodyPr/>
        <a:lstStyle/>
        <a:p>
          <a:r>
            <a:rPr lang="en-US"/>
            <a:t>Work Life Balance</a:t>
          </a:r>
        </a:p>
      </dgm:t>
    </dgm:pt>
    <dgm:pt modelId="{28599FD3-E9D8-4CF8-8F70-C2BC26A13DF6}" type="parTrans" cxnId="{6DFCCDA3-649E-4A6E-BCCD-D8E0F2AA941B}">
      <dgm:prSet/>
      <dgm:spPr/>
      <dgm:t>
        <a:bodyPr/>
        <a:lstStyle/>
        <a:p>
          <a:endParaRPr lang="en-US"/>
        </a:p>
      </dgm:t>
    </dgm:pt>
    <dgm:pt modelId="{950EB196-B843-4C44-8C71-2EE36ADBE605}" type="sibTrans" cxnId="{6DFCCDA3-649E-4A6E-BCCD-D8E0F2AA941B}">
      <dgm:prSet/>
      <dgm:spPr/>
      <dgm:t>
        <a:bodyPr/>
        <a:lstStyle/>
        <a:p>
          <a:endParaRPr lang="en-US"/>
        </a:p>
      </dgm:t>
    </dgm:pt>
    <dgm:pt modelId="{DC830D7C-C999-49A8-AA54-81D5899A7885}">
      <dgm:prSet/>
      <dgm:spPr/>
      <dgm:t>
        <a:bodyPr/>
        <a:lstStyle/>
        <a:p>
          <a:r>
            <a:rPr lang="en-US"/>
            <a:t>Years at Company</a:t>
          </a:r>
        </a:p>
      </dgm:t>
    </dgm:pt>
    <dgm:pt modelId="{B578B6C4-42DF-46CB-8C11-D65439841FDB}" type="parTrans" cxnId="{D976DFB6-68D1-4BD9-8ED8-BAA275757B93}">
      <dgm:prSet/>
      <dgm:spPr/>
      <dgm:t>
        <a:bodyPr/>
        <a:lstStyle/>
        <a:p>
          <a:endParaRPr lang="en-US"/>
        </a:p>
      </dgm:t>
    </dgm:pt>
    <dgm:pt modelId="{27AF16C3-3E97-4EC8-8CC9-64A7FE580CD4}" type="sibTrans" cxnId="{D976DFB6-68D1-4BD9-8ED8-BAA275757B93}">
      <dgm:prSet/>
      <dgm:spPr/>
      <dgm:t>
        <a:bodyPr/>
        <a:lstStyle/>
        <a:p>
          <a:endParaRPr lang="en-US"/>
        </a:p>
      </dgm:t>
    </dgm:pt>
    <dgm:pt modelId="{D7DF454A-4620-4CE9-8CEA-4E9539E04E28}">
      <dgm:prSet/>
      <dgm:spPr/>
      <dgm:t>
        <a:bodyPr/>
        <a:lstStyle/>
        <a:p>
          <a:r>
            <a:rPr lang="en-US"/>
            <a:t>Years in Current Role</a:t>
          </a:r>
        </a:p>
      </dgm:t>
    </dgm:pt>
    <dgm:pt modelId="{5DFE0022-9CB9-4903-AEF6-BD3A6022F781}" type="parTrans" cxnId="{1B1FF4C2-53E4-4897-B259-1545C4611262}">
      <dgm:prSet/>
      <dgm:spPr/>
      <dgm:t>
        <a:bodyPr/>
        <a:lstStyle/>
        <a:p>
          <a:endParaRPr lang="en-US"/>
        </a:p>
      </dgm:t>
    </dgm:pt>
    <dgm:pt modelId="{64D73E0D-1653-4C51-9D1C-E70D7056B3A6}" type="sibTrans" cxnId="{1B1FF4C2-53E4-4897-B259-1545C4611262}">
      <dgm:prSet/>
      <dgm:spPr/>
      <dgm:t>
        <a:bodyPr/>
        <a:lstStyle/>
        <a:p>
          <a:endParaRPr lang="en-US"/>
        </a:p>
      </dgm:t>
    </dgm:pt>
    <dgm:pt modelId="{D5461BC4-EF44-4821-BE57-9A09C1308268}">
      <dgm:prSet/>
      <dgm:spPr/>
      <dgm:t>
        <a:bodyPr/>
        <a:lstStyle/>
        <a:p>
          <a:r>
            <a:rPr lang="en-US"/>
            <a:t>Years with Current Manager</a:t>
          </a:r>
        </a:p>
      </dgm:t>
    </dgm:pt>
    <dgm:pt modelId="{70EA0139-725F-439C-9A9B-A6E81E496FAE}" type="parTrans" cxnId="{CDD54B3C-501C-409F-BAB4-CC4ACD499CF9}">
      <dgm:prSet/>
      <dgm:spPr/>
      <dgm:t>
        <a:bodyPr/>
        <a:lstStyle/>
        <a:p>
          <a:endParaRPr lang="en-US"/>
        </a:p>
      </dgm:t>
    </dgm:pt>
    <dgm:pt modelId="{49B9EEFA-ACF6-4364-8A71-D55FC685C5E7}" type="sibTrans" cxnId="{CDD54B3C-501C-409F-BAB4-CC4ACD499CF9}">
      <dgm:prSet/>
      <dgm:spPr/>
      <dgm:t>
        <a:bodyPr/>
        <a:lstStyle/>
        <a:p>
          <a:endParaRPr lang="en-US"/>
        </a:p>
      </dgm:t>
    </dgm:pt>
    <dgm:pt modelId="{3E0A30C5-02BC-9D46-976E-95A3B2C05EAC}" type="pres">
      <dgm:prSet presAssocID="{8576425D-040C-470B-9848-004C9BC21B19}" presName="diagram" presStyleCnt="0">
        <dgm:presLayoutVars>
          <dgm:dir/>
          <dgm:resizeHandles val="exact"/>
        </dgm:presLayoutVars>
      </dgm:prSet>
      <dgm:spPr/>
    </dgm:pt>
    <dgm:pt modelId="{A7F7619B-7CB8-7244-B408-1E8805947B2A}" type="pres">
      <dgm:prSet presAssocID="{9DFD558B-F364-4157-8309-332DC0A82FCC}" presName="node" presStyleLbl="node1" presStyleIdx="0" presStyleCnt="15">
        <dgm:presLayoutVars>
          <dgm:bulletEnabled val="1"/>
        </dgm:presLayoutVars>
      </dgm:prSet>
      <dgm:spPr/>
    </dgm:pt>
    <dgm:pt modelId="{0C4C857B-FB4F-FB47-B517-642C8543E0A8}" type="pres">
      <dgm:prSet presAssocID="{DA7A2826-F858-4AAC-9D5E-E209B8B2884B}" presName="sibTrans" presStyleCnt="0"/>
      <dgm:spPr/>
    </dgm:pt>
    <dgm:pt modelId="{0AE05636-7CB8-DC41-95F8-8E16C40BE6C5}" type="pres">
      <dgm:prSet presAssocID="{44D51802-C6F8-4547-89F2-4B7BC794159F}" presName="node" presStyleLbl="node1" presStyleIdx="1" presStyleCnt="15">
        <dgm:presLayoutVars>
          <dgm:bulletEnabled val="1"/>
        </dgm:presLayoutVars>
      </dgm:prSet>
      <dgm:spPr/>
    </dgm:pt>
    <dgm:pt modelId="{B30B56B2-EE07-F54F-A215-D07CF0A9E4EE}" type="pres">
      <dgm:prSet presAssocID="{83369E88-9652-46A4-BC09-645625781FFF}" presName="sibTrans" presStyleCnt="0"/>
      <dgm:spPr/>
    </dgm:pt>
    <dgm:pt modelId="{F6CD60A3-3BD2-D54A-BC7B-76F7D35DDCE5}" type="pres">
      <dgm:prSet presAssocID="{A3AB8C8E-5B1B-4378-87B7-573ABC739BAA}" presName="node" presStyleLbl="node1" presStyleIdx="2" presStyleCnt="15">
        <dgm:presLayoutVars>
          <dgm:bulletEnabled val="1"/>
        </dgm:presLayoutVars>
      </dgm:prSet>
      <dgm:spPr/>
    </dgm:pt>
    <dgm:pt modelId="{ADC9A6AB-DA04-584F-AC40-72E4B82CEE2A}" type="pres">
      <dgm:prSet presAssocID="{5C4CF500-F514-4AD9-815D-38E5C632750B}" presName="sibTrans" presStyleCnt="0"/>
      <dgm:spPr/>
    </dgm:pt>
    <dgm:pt modelId="{7938513A-7EF1-5B4F-9829-259F04C099A9}" type="pres">
      <dgm:prSet presAssocID="{6387B4BD-8E84-44D7-B2A7-DE2C30FFD35A}" presName="node" presStyleLbl="node1" presStyleIdx="3" presStyleCnt="15">
        <dgm:presLayoutVars>
          <dgm:bulletEnabled val="1"/>
        </dgm:presLayoutVars>
      </dgm:prSet>
      <dgm:spPr/>
    </dgm:pt>
    <dgm:pt modelId="{3D7CCC22-E4AF-1A46-AB51-E4B60B51D332}" type="pres">
      <dgm:prSet presAssocID="{40C8030C-9E2B-4D29-9663-C7E13C36ED06}" presName="sibTrans" presStyleCnt="0"/>
      <dgm:spPr/>
    </dgm:pt>
    <dgm:pt modelId="{D0BDF5E8-1EB7-2C4B-86D8-D1B251C3F697}" type="pres">
      <dgm:prSet presAssocID="{A37A268D-B94A-47C9-B314-245DAEE4F644}" presName="node" presStyleLbl="node1" presStyleIdx="4" presStyleCnt="15">
        <dgm:presLayoutVars>
          <dgm:bulletEnabled val="1"/>
        </dgm:presLayoutVars>
      </dgm:prSet>
      <dgm:spPr/>
    </dgm:pt>
    <dgm:pt modelId="{9CBB99B1-421D-EA43-A444-4B8C6E03714A}" type="pres">
      <dgm:prSet presAssocID="{7DB1C177-0690-4325-ACCA-F20E58FFA4FF}" presName="sibTrans" presStyleCnt="0"/>
      <dgm:spPr/>
    </dgm:pt>
    <dgm:pt modelId="{3337679C-FFC6-8D4F-92F5-E0C6A5E5770B}" type="pres">
      <dgm:prSet presAssocID="{27989B3D-D575-48B5-AAEB-17FB58E432EC}" presName="node" presStyleLbl="node1" presStyleIdx="5" presStyleCnt="15">
        <dgm:presLayoutVars>
          <dgm:bulletEnabled val="1"/>
        </dgm:presLayoutVars>
      </dgm:prSet>
      <dgm:spPr/>
    </dgm:pt>
    <dgm:pt modelId="{BD1F8BDE-080E-C549-87C1-954E8BD3CA80}" type="pres">
      <dgm:prSet presAssocID="{F055939C-4471-4FA7-888B-2CED72AFBF93}" presName="sibTrans" presStyleCnt="0"/>
      <dgm:spPr/>
    </dgm:pt>
    <dgm:pt modelId="{47103197-C55D-B940-8124-C68310A7B421}" type="pres">
      <dgm:prSet presAssocID="{1850A949-4E46-4F5E-A13B-130317679627}" presName="node" presStyleLbl="node1" presStyleIdx="6" presStyleCnt="15">
        <dgm:presLayoutVars>
          <dgm:bulletEnabled val="1"/>
        </dgm:presLayoutVars>
      </dgm:prSet>
      <dgm:spPr/>
    </dgm:pt>
    <dgm:pt modelId="{CD1E5A33-4A1D-4145-B0A1-C1951ACB497D}" type="pres">
      <dgm:prSet presAssocID="{6CFBA89C-1054-49F1-B214-6A43EE186460}" presName="sibTrans" presStyleCnt="0"/>
      <dgm:spPr/>
    </dgm:pt>
    <dgm:pt modelId="{3033528B-340A-FC49-8F25-A6EF1A9D9E34}" type="pres">
      <dgm:prSet presAssocID="{9C86C1B0-CBF5-4BF7-81AE-347F6F2F9BB8}" presName="node" presStyleLbl="node1" presStyleIdx="7" presStyleCnt="15">
        <dgm:presLayoutVars>
          <dgm:bulletEnabled val="1"/>
        </dgm:presLayoutVars>
      </dgm:prSet>
      <dgm:spPr/>
    </dgm:pt>
    <dgm:pt modelId="{85C07A36-2A97-4D4C-9DC3-6F50D9A7FD7E}" type="pres">
      <dgm:prSet presAssocID="{32683D4A-17E0-4F32-9DBF-F2EC6A183968}" presName="sibTrans" presStyleCnt="0"/>
      <dgm:spPr/>
    </dgm:pt>
    <dgm:pt modelId="{93B48DFB-95C5-1549-97E9-7CA8A2FD1E3A}" type="pres">
      <dgm:prSet presAssocID="{B11281C6-A2F6-4C40-8456-C59212C9DBEA}" presName="node" presStyleLbl="node1" presStyleIdx="8" presStyleCnt="15">
        <dgm:presLayoutVars>
          <dgm:bulletEnabled val="1"/>
        </dgm:presLayoutVars>
      </dgm:prSet>
      <dgm:spPr/>
    </dgm:pt>
    <dgm:pt modelId="{49075183-69E7-444B-B07C-57849AD6FD49}" type="pres">
      <dgm:prSet presAssocID="{3D3D63CB-10A8-42F2-8BAC-F8A5B760AC80}" presName="sibTrans" presStyleCnt="0"/>
      <dgm:spPr/>
    </dgm:pt>
    <dgm:pt modelId="{DBEFEC44-B62C-A34A-B279-C178C23A7C8C}" type="pres">
      <dgm:prSet presAssocID="{525CF19B-2077-4B68-A5A6-0A33D9E6A537}" presName="node" presStyleLbl="node1" presStyleIdx="9" presStyleCnt="15">
        <dgm:presLayoutVars>
          <dgm:bulletEnabled val="1"/>
        </dgm:presLayoutVars>
      </dgm:prSet>
      <dgm:spPr/>
    </dgm:pt>
    <dgm:pt modelId="{A8025A2F-5DD9-6447-8CC1-DA45B0FAA36C}" type="pres">
      <dgm:prSet presAssocID="{5D118A48-ED74-4B54-B80B-26E3A451D922}" presName="sibTrans" presStyleCnt="0"/>
      <dgm:spPr/>
    </dgm:pt>
    <dgm:pt modelId="{18D8E19D-836E-BC49-89A6-75EE64EE1623}" type="pres">
      <dgm:prSet presAssocID="{A2913813-D270-446A-BC95-32256B110E21}" presName="node" presStyleLbl="node1" presStyleIdx="10" presStyleCnt="15">
        <dgm:presLayoutVars>
          <dgm:bulletEnabled val="1"/>
        </dgm:presLayoutVars>
      </dgm:prSet>
      <dgm:spPr/>
    </dgm:pt>
    <dgm:pt modelId="{31422715-3B72-5C41-95B0-07BA4AC29F09}" type="pres">
      <dgm:prSet presAssocID="{4B10848E-4515-4DD3-9E8C-FC97D6D3E220}" presName="sibTrans" presStyleCnt="0"/>
      <dgm:spPr/>
    </dgm:pt>
    <dgm:pt modelId="{460363E2-2C34-084B-971E-BFB4924F2705}" type="pres">
      <dgm:prSet presAssocID="{7E9DCBE6-2DB6-460D-B6A4-A35A2FF0EAF5}" presName="node" presStyleLbl="node1" presStyleIdx="11" presStyleCnt="15">
        <dgm:presLayoutVars>
          <dgm:bulletEnabled val="1"/>
        </dgm:presLayoutVars>
      </dgm:prSet>
      <dgm:spPr/>
    </dgm:pt>
    <dgm:pt modelId="{47692251-B1EA-CE4F-8901-AAED7EAADE5D}" type="pres">
      <dgm:prSet presAssocID="{950EB196-B843-4C44-8C71-2EE36ADBE605}" presName="sibTrans" presStyleCnt="0"/>
      <dgm:spPr/>
    </dgm:pt>
    <dgm:pt modelId="{C52CCC8A-737D-1A48-A869-72A31D23D3FB}" type="pres">
      <dgm:prSet presAssocID="{DC830D7C-C999-49A8-AA54-81D5899A7885}" presName="node" presStyleLbl="node1" presStyleIdx="12" presStyleCnt="15">
        <dgm:presLayoutVars>
          <dgm:bulletEnabled val="1"/>
        </dgm:presLayoutVars>
      </dgm:prSet>
      <dgm:spPr/>
    </dgm:pt>
    <dgm:pt modelId="{E8769E01-EF10-0446-AD37-236289940843}" type="pres">
      <dgm:prSet presAssocID="{27AF16C3-3E97-4EC8-8CC9-64A7FE580CD4}" presName="sibTrans" presStyleCnt="0"/>
      <dgm:spPr/>
    </dgm:pt>
    <dgm:pt modelId="{45FE4D8B-65F1-7C42-A9AB-F36C7C3E72B2}" type="pres">
      <dgm:prSet presAssocID="{D7DF454A-4620-4CE9-8CEA-4E9539E04E28}" presName="node" presStyleLbl="node1" presStyleIdx="13" presStyleCnt="15">
        <dgm:presLayoutVars>
          <dgm:bulletEnabled val="1"/>
        </dgm:presLayoutVars>
      </dgm:prSet>
      <dgm:spPr/>
    </dgm:pt>
    <dgm:pt modelId="{81C68D47-5986-A342-B047-D9E648FFC18B}" type="pres">
      <dgm:prSet presAssocID="{64D73E0D-1653-4C51-9D1C-E70D7056B3A6}" presName="sibTrans" presStyleCnt="0"/>
      <dgm:spPr/>
    </dgm:pt>
    <dgm:pt modelId="{B850A3F7-F61C-9E43-86F0-5FB5372F6DFF}" type="pres">
      <dgm:prSet presAssocID="{D5461BC4-EF44-4821-BE57-9A09C1308268}" presName="node" presStyleLbl="node1" presStyleIdx="14" presStyleCnt="15">
        <dgm:presLayoutVars>
          <dgm:bulletEnabled val="1"/>
        </dgm:presLayoutVars>
      </dgm:prSet>
      <dgm:spPr/>
    </dgm:pt>
  </dgm:ptLst>
  <dgm:cxnLst>
    <dgm:cxn modelId="{64326805-0103-4AAF-AF5B-78F92FA4CBD2}" srcId="{8576425D-040C-470B-9848-004C9BC21B19}" destId="{525CF19B-2077-4B68-A5A6-0A33D9E6A537}" srcOrd="9" destOrd="0" parTransId="{1614784C-D8F9-4D0A-903A-7C8347AC1448}" sibTransId="{5D118A48-ED74-4B54-B80B-26E3A451D922}"/>
    <dgm:cxn modelId="{191E520E-495C-4C96-9BC1-F01B38A1BE9E}" srcId="{8576425D-040C-470B-9848-004C9BC21B19}" destId="{A37A268D-B94A-47C9-B314-245DAEE4F644}" srcOrd="4" destOrd="0" parTransId="{0C8A1618-D2C4-4CD3-978F-DAAF582A7B6B}" sibTransId="{7DB1C177-0690-4325-ACCA-F20E58FFA4FF}"/>
    <dgm:cxn modelId="{981C1A28-38E5-4FA4-963C-BE11520436C4}" srcId="{8576425D-040C-470B-9848-004C9BC21B19}" destId="{9C86C1B0-CBF5-4BF7-81AE-347F6F2F9BB8}" srcOrd="7" destOrd="0" parTransId="{6D5D2B6B-E6E2-4EE5-B006-30C26837108F}" sibTransId="{32683D4A-17E0-4F32-9DBF-F2EC6A183968}"/>
    <dgm:cxn modelId="{CF490C2B-A510-8F48-9861-AEF46647FBB4}" type="presOf" srcId="{8576425D-040C-470B-9848-004C9BC21B19}" destId="{3E0A30C5-02BC-9D46-976E-95A3B2C05EAC}" srcOrd="0" destOrd="0" presId="urn:microsoft.com/office/officeart/2005/8/layout/default"/>
    <dgm:cxn modelId="{0985F236-03AE-C249-937B-AFAE1146277A}" type="presOf" srcId="{DC830D7C-C999-49A8-AA54-81D5899A7885}" destId="{C52CCC8A-737D-1A48-A869-72A31D23D3FB}" srcOrd="0" destOrd="0" presId="urn:microsoft.com/office/officeart/2005/8/layout/default"/>
    <dgm:cxn modelId="{CDD54B3C-501C-409F-BAB4-CC4ACD499CF9}" srcId="{8576425D-040C-470B-9848-004C9BC21B19}" destId="{D5461BC4-EF44-4821-BE57-9A09C1308268}" srcOrd="14" destOrd="0" parTransId="{70EA0139-725F-439C-9A9B-A6E81E496FAE}" sibTransId="{49B9EEFA-ACF6-4364-8A71-D55FC685C5E7}"/>
    <dgm:cxn modelId="{34BFE44B-9215-3145-B42E-DB2725CB2690}" type="presOf" srcId="{525CF19B-2077-4B68-A5A6-0A33D9E6A537}" destId="{DBEFEC44-B62C-A34A-B279-C178C23A7C8C}" srcOrd="0" destOrd="0" presId="urn:microsoft.com/office/officeart/2005/8/layout/default"/>
    <dgm:cxn modelId="{17569E4E-E12D-4250-8045-A2F77CB1E70C}" srcId="{8576425D-040C-470B-9848-004C9BC21B19}" destId="{9DFD558B-F364-4157-8309-332DC0A82FCC}" srcOrd="0" destOrd="0" parTransId="{2D66932B-2874-4DD7-95A7-4AA03D30E82A}" sibTransId="{DA7A2826-F858-4AAC-9D5E-E209B8B2884B}"/>
    <dgm:cxn modelId="{F1D3AC4E-8138-4CC4-9D37-563D50A976F7}" srcId="{8576425D-040C-470B-9848-004C9BC21B19}" destId="{1850A949-4E46-4F5E-A13B-130317679627}" srcOrd="6" destOrd="0" parTransId="{EA312EBD-6ADC-4321-B384-47E2C3AF8A08}" sibTransId="{6CFBA89C-1054-49F1-B214-6A43EE186460}"/>
    <dgm:cxn modelId="{0D2F065D-8F4F-BB48-8934-DBD7DFD8071F}" type="presOf" srcId="{A37A268D-B94A-47C9-B314-245DAEE4F644}" destId="{D0BDF5E8-1EB7-2C4B-86D8-D1B251C3F697}" srcOrd="0" destOrd="0" presId="urn:microsoft.com/office/officeart/2005/8/layout/default"/>
    <dgm:cxn modelId="{BB756961-45E5-DB4A-8583-95AF2A512058}" type="presOf" srcId="{D7DF454A-4620-4CE9-8CEA-4E9539E04E28}" destId="{45FE4D8B-65F1-7C42-A9AB-F36C7C3E72B2}" srcOrd="0" destOrd="0" presId="urn:microsoft.com/office/officeart/2005/8/layout/default"/>
    <dgm:cxn modelId="{9DC17C6C-2C36-B149-956D-2A8E8D77C933}" type="presOf" srcId="{A3AB8C8E-5B1B-4378-87B7-573ABC739BAA}" destId="{F6CD60A3-3BD2-D54A-BC7B-76F7D35DDCE5}" srcOrd="0" destOrd="0" presId="urn:microsoft.com/office/officeart/2005/8/layout/default"/>
    <dgm:cxn modelId="{C3BA6782-8A3E-40A9-8758-AA8031526B04}" srcId="{8576425D-040C-470B-9848-004C9BC21B19}" destId="{A3AB8C8E-5B1B-4378-87B7-573ABC739BAA}" srcOrd="2" destOrd="0" parTransId="{B1787934-D2D0-4576-BA9E-D69C6808753A}" sibTransId="{5C4CF500-F514-4AD9-815D-38E5C632750B}"/>
    <dgm:cxn modelId="{F600EB82-65C5-304D-A63F-5479803FE82C}" type="presOf" srcId="{1850A949-4E46-4F5E-A13B-130317679627}" destId="{47103197-C55D-B940-8124-C68310A7B421}" srcOrd="0" destOrd="0" presId="urn:microsoft.com/office/officeart/2005/8/layout/default"/>
    <dgm:cxn modelId="{925D7199-010A-C548-B433-15F2635C8DC1}" type="presOf" srcId="{A2913813-D270-446A-BC95-32256B110E21}" destId="{18D8E19D-836E-BC49-89A6-75EE64EE1623}" srcOrd="0" destOrd="0" presId="urn:microsoft.com/office/officeart/2005/8/layout/default"/>
    <dgm:cxn modelId="{D135659A-81AD-41CF-80B4-16F405C53933}" srcId="{8576425D-040C-470B-9848-004C9BC21B19}" destId="{A2913813-D270-446A-BC95-32256B110E21}" srcOrd="10" destOrd="0" parTransId="{9D1640C0-395D-47D9-AB9C-75279612F89B}" sibTransId="{4B10848E-4515-4DD3-9E8C-FC97D6D3E220}"/>
    <dgm:cxn modelId="{2D998C9D-A8C4-184E-966F-E0B75FFF9ECB}" type="presOf" srcId="{9C86C1B0-CBF5-4BF7-81AE-347F6F2F9BB8}" destId="{3033528B-340A-FC49-8F25-A6EF1A9D9E34}" srcOrd="0" destOrd="0" presId="urn:microsoft.com/office/officeart/2005/8/layout/default"/>
    <dgm:cxn modelId="{215FC29D-7207-324B-8E7F-E6177EACCFB8}" type="presOf" srcId="{7E9DCBE6-2DB6-460D-B6A4-A35A2FF0EAF5}" destId="{460363E2-2C34-084B-971E-BFB4924F2705}" srcOrd="0" destOrd="0" presId="urn:microsoft.com/office/officeart/2005/8/layout/default"/>
    <dgm:cxn modelId="{CB8B0A9F-5C11-4B93-A1A9-2520F9AB9BD0}" srcId="{8576425D-040C-470B-9848-004C9BC21B19}" destId="{44D51802-C6F8-4547-89F2-4B7BC794159F}" srcOrd="1" destOrd="0" parTransId="{6820CE0E-0D4D-4B48-B6B8-1CB88326C19F}" sibTransId="{83369E88-9652-46A4-BC09-645625781FFF}"/>
    <dgm:cxn modelId="{6DFCCDA3-649E-4A6E-BCCD-D8E0F2AA941B}" srcId="{8576425D-040C-470B-9848-004C9BC21B19}" destId="{7E9DCBE6-2DB6-460D-B6A4-A35A2FF0EAF5}" srcOrd="11" destOrd="0" parTransId="{28599FD3-E9D8-4CF8-8F70-C2BC26A13DF6}" sibTransId="{950EB196-B843-4C44-8C71-2EE36ADBE605}"/>
    <dgm:cxn modelId="{3926DFAE-91BE-784E-BA69-55426F87C1AD}" type="presOf" srcId="{B11281C6-A2F6-4C40-8456-C59212C9DBEA}" destId="{93B48DFB-95C5-1549-97E9-7CA8A2FD1E3A}" srcOrd="0" destOrd="0" presId="urn:microsoft.com/office/officeart/2005/8/layout/default"/>
    <dgm:cxn modelId="{D976DFB6-68D1-4BD9-8ED8-BAA275757B93}" srcId="{8576425D-040C-470B-9848-004C9BC21B19}" destId="{DC830D7C-C999-49A8-AA54-81D5899A7885}" srcOrd="12" destOrd="0" parTransId="{B578B6C4-42DF-46CB-8C11-D65439841FDB}" sibTransId="{27AF16C3-3E97-4EC8-8CC9-64A7FE580CD4}"/>
    <dgm:cxn modelId="{00FA92BB-782A-D54A-9833-39F90E3000F3}" type="presOf" srcId="{27989B3D-D575-48B5-AAEB-17FB58E432EC}" destId="{3337679C-FFC6-8D4F-92F5-E0C6A5E5770B}" srcOrd="0" destOrd="0" presId="urn:microsoft.com/office/officeart/2005/8/layout/default"/>
    <dgm:cxn modelId="{298BECBE-BB73-FD4A-B41F-251747D3D4D2}" type="presOf" srcId="{D5461BC4-EF44-4821-BE57-9A09C1308268}" destId="{B850A3F7-F61C-9E43-86F0-5FB5372F6DFF}" srcOrd="0" destOrd="0" presId="urn:microsoft.com/office/officeart/2005/8/layout/default"/>
    <dgm:cxn modelId="{3D9B52BF-C683-4978-B36D-7CE3A6694DE6}" srcId="{8576425D-040C-470B-9848-004C9BC21B19}" destId="{6387B4BD-8E84-44D7-B2A7-DE2C30FFD35A}" srcOrd="3" destOrd="0" parTransId="{BAEEF13E-E37D-4AD0-894F-661C48B0B218}" sibTransId="{40C8030C-9E2B-4D29-9663-C7E13C36ED06}"/>
    <dgm:cxn modelId="{1B1FF4C2-53E4-4897-B259-1545C4611262}" srcId="{8576425D-040C-470B-9848-004C9BC21B19}" destId="{D7DF454A-4620-4CE9-8CEA-4E9539E04E28}" srcOrd="13" destOrd="0" parTransId="{5DFE0022-9CB9-4903-AEF6-BD3A6022F781}" sibTransId="{64D73E0D-1653-4C51-9D1C-E70D7056B3A6}"/>
    <dgm:cxn modelId="{57AEDFD7-4B17-0849-B899-E23AEF416B6C}" type="presOf" srcId="{6387B4BD-8E84-44D7-B2A7-DE2C30FFD35A}" destId="{7938513A-7EF1-5B4F-9829-259F04C099A9}" srcOrd="0" destOrd="0" presId="urn:microsoft.com/office/officeart/2005/8/layout/default"/>
    <dgm:cxn modelId="{85BCE6E6-18D9-41A3-A942-06F08A53AD9F}" srcId="{8576425D-040C-470B-9848-004C9BC21B19}" destId="{27989B3D-D575-48B5-AAEB-17FB58E432EC}" srcOrd="5" destOrd="0" parTransId="{3E889296-C938-4554-882B-BA218DAC4FC8}" sibTransId="{F055939C-4471-4FA7-888B-2CED72AFBF93}"/>
    <dgm:cxn modelId="{731C97F3-AD17-4FBD-A135-EB073B9C511E}" srcId="{8576425D-040C-470B-9848-004C9BC21B19}" destId="{B11281C6-A2F6-4C40-8456-C59212C9DBEA}" srcOrd="8" destOrd="0" parTransId="{D049C262-E6D0-48D7-B53E-DD4058D7089E}" sibTransId="{3D3D63CB-10A8-42F2-8BAC-F8A5B760AC80}"/>
    <dgm:cxn modelId="{279D97FC-F6E1-4848-B6B8-858414DB6A53}" type="presOf" srcId="{9DFD558B-F364-4157-8309-332DC0A82FCC}" destId="{A7F7619B-7CB8-7244-B408-1E8805947B2A}" srcOrd="0" destOrd="0" presId="urn:microsoft.com/office/officeart/2005/8/layout/default"/>
    <dgm:cxn modelId="{D00FEFFF-7BD3-1747-8FB8-4C39D107584E}" type="presOf" srcId="{44D51802-C6F8-4547-89F2-4B7BC794159F}" destId="{0AE05636-7CB8-DC41-95F8-8E16C40BE6C5}" srcOrd="0" destOrd="0" presId="urn:microsoft.com/office/officeart/2005/8/layout/default"/>
    <dgm:cxn modelId="{EC16773B-84AE-1445-AE80-50F2203DFC8A}" type="presParOf" srcId="{3E0A30C5-02BC-9D46-976E-95A3B2C05EAC}" destId="{A7F7619B-7CB8-7244-B408-1E8805947B2A}" srcOrd="0" destOrd="0" presId="urn:microsoft.com/office/officeart/2005/8/layout/default"/>
    <dgm:cxn modelId="{0A80C02F-FAC7-114B-B784-3E73A20FBF73}" type="presParOf" srcId="{3E0A30C5-02BC-9D46-976E-95A3B2C05EAC}" destId="{0C4C857B-FB4F-FB47-B517-642C8543E0A8}" srcOrd="1" destOrd="0" presId="urn:microsoft.com/office/officeart/2005/8/layout/default"/>
    <dgm:cxn modelId="{C6FD3BFC-DEA2-8044-BF80-9C4C43B8BD54}" type="presParOf" srcId="{3E0A30C5-02BC-9D46-976E-95A3B2C05EAC}" destId="{0AE05636-7CB8-DC41-95F8-8E16C40BE6C5}" srcOrd="2" destOrd="0" presId="urn:microsoft.com/office/officeart/2005/8/layout/default"/>
    <dgm:cxn modelId="{F44D6F82-9616-2E4E-8EF2-CFA5CBFDB9B5}" type="presParOf" srcId="{3E0A30C5-02BC-9D46-976E-95A3B2C05EAC}" destId="{B30B56B2-EE07-F54F-A215-D07CF0A9E4EE}" srcOrd="3" destOrd="0" presId="urn:microsoft.com/office/officeart/2005/8/layout/default"/>
    <dgm:cxn modelId="{A39C437B-414B-F748-96C0-B536DE97D300}" type="presParOf" srcId="{3E0A30C5-02BC-9D46-976E-95A3B2C05EAC}" destId="{F6CD60A3-3BD2-D54A-BC7B-76F7D35DDCE5}" srcOrd="4" destOrd="0" presId="urn:microsoft.com/office/officeart/2005/8/layout/default"/>
    <dgm:cxn modelId="{35EF7B4B-870F-4341-86FE-775D6ADEC975}" type="presParOf" srcId="{3E0A30C5-02BC-9D46-976E-95A3B2C05EAC}" destId="{ADC9A6AB-DA04-584F-AC40-72E4B82CEE2A}" srcOrd="5" destOrd="0" presId="urn:microsoft.com/office/officeart/2005/8/layout/default"/>
    <dgm:cxn modelId="{BCCFCA04-14CB-8540-8A8C-D9A452DB6290}" type="presParOf" srcId="{3E0A30C5-02BC-9D46-976E-95A3B2C05EAC}" destId="{7938513A-7EF1-5B4F-9829-259F04C099A9}" srcOrd="6" destOrd="0" presId="urn:microsoft.com/office/officeart/2005/8/layout/default"/>
    <dgm:cxn modelId="{EFF3E62E-5E61-C54A-9831-639C942AF58D}" type="presParOf" srcId="{3E0A30C5-02BC-9D46-976E-95A3B2C05EAC}" destId="{3D7CCC22-E4AF-1A46-AB51-E4B60B51D332}" srcOrd="7" destOrd="0" presId="urn:microsoft.com/office/officeart/2005/8/layout/default"/>
    <dgm:cxn modelId="{30158182-1BCC-D24B-8ABB-A67DD54CE205}" type="presParOf" srcId="{3E0A30C5-02BC-9D46-976E-95A3B2C05EAC}" destId="{D0BDF5E8-1EB7-2C4B-86D8-D1B251C3F697}" srcOrd="8" destOrd="0" presId="urn:microsoft.com/office/officeart/2005/8/layout/default"/>
    <dgm:cxn modelId="{72D1C9BD-3D79-DB43-AD41-09E1FCD3C1F1}" type="presParOf" srcId="{3E0A30C5-02BC-9D46-976E-95A3B2C05EAC}" destId="{9CBB99B1-421D-EA43-A444-4B8C6E03714A}" srcOrd="9" destOrd="0" presId="urn:microsoft.com/office/officeart/2005/8/layout/default"/>
    <dgm:cxn modelId="{6F4190EE-6DFE-4046-BA1F-9E0C3BAB1CC6}" type="presParOf" srcId="{3E0A30C5-02BC-9D46-976E-95A3B2C05EAC}" destId="{3337679C-FFC6-8D4F-92F5-E0C6A5E5770B}" srcOrd="10" destOrd="0" presId="urn:microsoft.com/office/officeart/2005/8/layout/default"/>
    <dgm:cxn modelId="{0968D059-30D5-D441-AE60-181CE5523259}" type="presParOf" srcId="{3E0A30C5-02BC-9D46-976E-95A3B2C05EAC}" destId="{BD1F8BDE-080E-C549-87C1-954E8BD3CA80}" srcOrd="11" destOrd="0" presId="urn:microsoft.com/office/officeart/2005/8/layout/default"/>
    <dgm:cxn modelId="{97DD437D-829B-FB4A-BB78-62FB9122875C}" type="presParOf" srcId="{3E0A30C5-02BC-9D46-976E-95A3B2C05EAC}" destId="{47103197-C55D-B940-8124-C68310A7B421}" srcOrd="12" destOrd="0" presId="urn:microsoft.com/office/officeart/2005/8/layout/default"/>
    <dgm:cxn modelId="{53BD309E-6023-4D4F-BFC6-099620F01F30}" type="presParOf" srcId="{3E0A30C5-02BC-9D46-976E-95A3B2C05EAC}" destId="{CD1E5A33-4A1D-4145-B0A1-C1951ACB497D}" srcOrd="13" destOrd="0" presId="urn:microsoft.com/office/officeart/2005/8/layout/default"/>
    <dgm:cxn modelId="{088E52F4-C859-DF4C-9485-3748F2A65788}" type="presParOf" srcId="{3E0A30C5-02BC-9D46-976E-95A3B2C05EAC}" destId="{3033528B-340A-FC49-8F25-A6EF1A9D9E34}" srcOrd="14" destOrd="0" presId="urn:microsoft.com/office/officeart/2005/8/layout/default"/>
    <dgm:cxn modelId="{6E48B663-28EB-8A42-9AAD-5A20F02B5DBF}" type="presParOf" srcId="{3E0A30C5-02BC-9D46-976E-95A3B2C05EAC}" destId="{85C07A36-2A97-4D4C-9DC3-6F50D9A7FD7E}" srcOrd="15" destOrd="0" presId="urn:microsoft.com/office/officeart/2005/8/layout/default"/>
    <dgm:cxn modelId="{DF7A040A-0757-8643-8188-238ADE9E7826}" type="presParOf" srcId="{3E0A30C5-02BC-9D46-976E-95A3B2C05EAC}" destId="{93B48DFB-95C5-1549-97E9-7CA8A2FD1E3A}" srcOrd="16" destOrd="0" presId="urn:microsoft.com/office/officeart/2005/8/layout/default"/>
    <dgm:cxn modelId="{6E8FAC1A-1691-F547-86E1-B9717E477EC3}" type="presParOf" srcId="{3E0A30C5-02BC-9D46-976E-95A3B2C05EAC}" destId="{49075183-69E7-444B-B07C-57849AD6FD49}" srcOrd="17" destOrd="0" presId="urn:microsoft.com/office/officeart/2005/8/layout/default"/>
    <dgm:cxn modelId="{D4E076E3-EB3E-224E-AF2B-1E4BB5A2B788}" type="presParOf" srcId="{3E0A30C5-02BC-9D46-976E-95A3B2C05EAC}" destId="{DBEFEC44-B62C-A34A-B279-C178C23A7C8C}" srcOrd="18" destOrd="0" presId="urn:microsoft.com/office/officeart/2005/8/layout/default"/>
    <dgm:cxn modelId="{EFF54DC6-2141-3040-AD75-4FCE7ABE4A81}" type="presParOf" srcId="{3E0A30C5-02BC-9D46-976E-95A3B2C05EAC}" destId="{A8025A2F-5DD9-6447-8CC1-DA45B0FAA36C}" srcOrd="19" destOrd="0" presId="urn:microsoft.com/office/officeart/2005/8/layout/default"/>
    <dgm:cxn modelId="{4C100229-2A51-734A-B2DB-2F1685753CAA}" type="presParOf" srcId="{3E0A30C5-02BC-9D46-976E-95A3B2C05EAC}" destId="{18D8E19D-836E-BC49-89A6-75EE64EE1623}" srcOrd="20" destOrd="0" presId="urn:microsoft.com/office/officeart/2005/8/layout/default"/>
    <dgm:cxn modelId="{72427FCB-4B3C-CC42-B2AD-834D6B4242AF}" type="presParOf" srcId="{3E0A30C5-02BC-9D46-976E-95A3B2C05EAC}" destId="{31422715-3B72-5C41-95B0-07BA4AC29F09}" srcOrd="21" destOrd="0" presId="urn:microsoft.com/office/officeart/2005/8/layout/default"/>
    <dgm:cxn modelId="{A5ED718E-A847-0E4F-81A3-06DCF13F1EB7}" type="presParOf" srcId="{3E0A30C5-02BC-9D46-976E-95A3B2C05EAC}" destId="{460363E2-2C34-084B-971E-BFB4924F2705}" srcOrd="22" destOrd="0" presId="urn:microsoft.com/office/officeart/2005/8/layout/default"/>
    <dgm:cxn modelId="{32A1C638-E9A8-4B45-B9F7-3DB6763004CC}" type="presParOf" srcId="{3E0A30C5-02BC-9D46-976E-95A3B2C05EAC}" destId="{47692251-B1EA-CE4F-8901-AAED7EAADE5D}" srcOrd="23" destOrd="0" presId="urn:microsoft.com/office/officeart/2005/8/layout/default"/>
    <dgm:cxn modelId="{5C0975AA-9BE9-8A47-8B6B-7CAD8657CC5C}" type="presParOf" srcId="{3E0A30C5-02BC-9D46-976E-95A3B2C05EAC}" destId="{C52CCC8A-737D-1A48-A869-72A31D23D3FB}" srcOrd="24" destOrd="0" presId="urn:microsoft.com/office/officeart/2005/8/layout/default"/>
    <dgm:cxn modelId="{35A133F7-75D1-2D49-97F1-892FB20574D5}" type="presParOf" srcId="{3E0A30C5-02BC-9D46-976E-95A3B2C05EAC}" destId="{E8769E01-EF10-0446-AD37-236289940843}" srcOrd="25" destOrd="0" presId="urn:microsoft.com/office/officeart/2005/8/layout/default"/>
    <dgm:cxn modelId="{92431F36-ABFE-EF45-A9C3-BBD46E1342DC}" type="presParOf" srcId="{3E0A30C5-02BC-9D46-976E-95A3B2C05EAC}" destId="{45FE4D8B-65F1-7C42-A9AB-F36C7C3E72B2}" srcOrd="26" destOrd="0" presId="urn:microsoft.com/office/officeart/2005/8/layout/default"/>
    <dgm:cxn modelId="{294F8001-51E6-844D-B407-6AA54B452401}" type="presParOf" srcId="{3E0A30C5-02BC-9D46-976E-95A3B2C05EAC}" destId="{81C68D47-5986-A342-B047-D9E648FFC18B}" srcOrd="27" destOrd="0" presId="urn:microsoft.com/office/officeart/2005/8/layout/default"/>
    <dgm:cxn modelId="{27880155-C206-8E43-BD61-5539E613DF60}" type="presParOf" srcId="{3E0A30C5-02BC-9D46-976E-95A3B2C05EAC}" destId="{B850A3F7-F61C-9E43-86F0-5FB5372F6DFF}" srcOrd="28"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576425D-040C-470B-9848-004C9BC21B1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4D51802-C6F8-4547-89F2-4B7BC794159F}">
      <dgm:prSet/>
      <dgm:spPr/>
      <dgm:t>
        <a:bodyPr/>
        <a:lstStyle/>
        <a:p>
          <a:r>
            <a:rPr lang="en-US" dirty="0"/>
            <a:t>Distance From Home</a:t>
          </a:r>
        </a:p>
      </dgm:t>
    </dgm:pt>
    <dgm:pt modelId="{6820CE0E-0D4D-4B48-B6B8-1CB88326C19F}" type="parTrans" cxnId="{CB8B0A9F-5C11-4B93-A1A9-2520F9AB9BD0}">
      <dgm:prSet/>
      <dgm:spPr/>
      <dgm:t>
        <a:bodyPr/>
        <a:lstStyle/>
        <a:p>
          <a:endParaRPr lang="en-US"/>
        </a:p>
      </dgm:t>
    </dgm:pt>
    <dgm:pt modelId="{83369E88-9652-46A4-BC09-645625781FFF}" type="sibTrans" cxnId="{CB8B0A9F-5C11-4B93-A1A9-2520F9AB9BD0}">
      <dgm:prSet/>
      <dgm:spPr/>
      <dgm:t>
        <a:bodyPr/>
        <a:lstStyle/>
        <a:p>
          <a:endParaRPr lang="en-US"/>
        </a:p>
      </dgm:t>
    </dgm:pt>
    <dgm:pt modelId="{A3AB8C8E-5B1B-4378-87B7-573ABC739BAA}">
      <dgm:prSet/>
      <dgm:spPr/>
      <dgm:t>
        <a:bodyPr/>
        <a:lstStyle/>
        <a:p>
          <a:r>
            <a:rPr lang="en-US" dirty="0"/>
            <a:t>Environment Satisfaction</a:t>
          </a:r>
        </a:p>
      </dgm:t>
    </dgm:pt>
    <dgm:pt modelId="{B1787934-D2D0-4576-BA9E-D69C6808753A}" type="parTrans" cxnId="{C3BA6782-8A3E-40A9-8758-AA8031526B04}">
      <dgm:prSet/>
      <dgm:spPr/>
      <dgm:t>
        <a:bodyPr/>
        <a:lstStyle/>
        <a:p>
          <a:endParaRPr lang="en-US"/>
        </a:p>
      </dgm:t>
    </dgm:pt>
    <dgm:pt modelId="{5C4CF500-F514-4AD9-815D-38E5C632750B}" type="sibTrans" cxnId="{C3BA6782-8A3E-40A9-8758-AA8031526B04}">
      <dgm:prSet/>
      <dgm:spPr/>
      <dgm:t>
        <a:bodyPr/>
        <a:lstStyle/>
        <a:p>
          <a:endParaRPr lang="en-US"/>
        </a:p>
      </dgm:t>
    </dgm:pt>
    <dgm:pt modelId="{6387B4BD-8E84-44D7-B2A7-DE2C30FFD35A}">
      <dgm:prSet/>
      <dgm:spPr/>
      <dgm:t>
        <a:bodyPr/>
        <a:lstStyle/>
        <a:p>
          <a:r>
            <a:rPr lang="en-US" dirty="0"/>
            <a:t>Job Involvement</a:t>
          </a:r>
        </a:p>
      </dgm:t>
    </dgm:pt>
    <dgm:pt modelId="{BAEEF13E-E37D-4AD0-894F-661C48B0B218}" type="parTrans" cxnId="{3D9B52BF-C683-4978-B36D-7CE3A6694DE6}">
      <dgm:prSet/>
      <dgm:spPr/>
      <dgm:t>
        <a:bodyPr/>
        <a:lstStyle/>
        <a:p>
          <a:endParaRPr lang="en-US"/>
        </a:p>
      </dgm:t>
    </dgm:pt>
    <dgm:pt modelId="{40C8030C-9E2B-4D29-9663-C7E13C36ED06}" type="sibTrans" cxnId="{3D9B52BF-C683-4978-B36D-7CE3A6694DE6}">
      <dgm:prSet/>
      <dgm:spPr/>
      <dgm:t>
        <a:bodyPr/>
        <a:lstStyle/>
        <a:p>
          <a:endParaRPr lang="en-US"/>
        </a:p>
      </dgm:t>
    </dgm:pt>
    <dgm:pt modelId="{A37A268D-B94A-47C9-B314-245DAEE4F644}">
      <dgm:prSet/>
      <dgm:spPr/>
      <dgm:t>
        <a:bodyPr/>
        <a:lstStyle/>
        <a:p>
          <a:r>
            <a:rPr lang="en-US" dirty="0"/>
            <a:t>Job Level</a:t>
          </a:r>
        </a:p>
      </dgm:t>
    </dgm:pt>
    <dgm:pt modelId="{0C8A1618-D2C4-4CD3-978F-DAAF582A7B6B}" type="parTrans" cxnId="{191E520E-495C-4C96-9BC1-F01B38A1BE9E}">
      <dgm:prSet/>
      <dgm:spPr/>
      <dgm:t>
        <a:bodyPr/>
        <a:lstStyle/>
        <a:p>
          <a:endParaRPr lang="en-US"/>
        </a:p>
      </dgm:t>
    </dgm:pt>
    <dgm:pt modelId="{7DB1C177-0690-4325-ACCA-F20E58FFA4FF}" type="sibTrans" cxnId="{191E520E-495C-4C96-9BC1-F01B38A1BE9E}">
      <dgm:prSet/>
      <dgm:spPr/>
      <dgm:t>
        <a:bodyPr/>
        <a:lstStyle/>
        <a:p>
          <a:endParaRPr lang="en-US"/>
        </a:p>
      </dgm:t>
    </dgm:pt>
    <dgm:pt modelId="{A2913813-D270-446A-BC95-32256B110E21}">
      <dgm:prSet/>
      <dgm:spPr/>
      <dgm:t>
        <a:bodyPr/>
        <a:lstStyle/>
        <a:p>
          <a:r>
            <a:rPr lang="en-US" dirty="0"/>
            <a:t>Total Working Years</a:t>
          </a:r>
        </a:p>
      </dgm:t>
    </dgm:pt>
    <dgm:pt modelId="{9D1640C0-395D-47D9-AB9C-75279612F89B}" type="parTrans" cxnId="{D135659A-81AD-41CF-80B4-16F405C53933}">
      <dgm:prSet/>
      <dgm:spPr/>
      <dgm:t>
        <a:bodyPr/>
        <a:lstStyle/>
        <a:p>
          <a:endParaRPr lang="en-US"/>
        </a:p>
      </dgm:t>
    </dgm:pt>
    <dgm:pt modelId="{4B10848E-4515-4DD3-9E8C-FC97D6D3E220}" type="sibTrans" cxnId="{D135659A-81AD-41CF-80B4-16F405C53933}">
      <dgm:prSet/>
      <dgm:spPr/>
      <dgm:t>
        <a:bodyPr/>
        <a:lstStyle/>
        <a:p>
          <a:endParaRPr lang="en-US"/>
        </a:p>
      </dgm:t>
    </dgm:pt>
    <dgm:pt modelId="{D5461BC4-EF44-4821-BE57-9A09C1308268}">
      <dgm:prSet/>
      <dgm:spPr/>
      <dgm:t>
        <a:bodyPr/>
        <a:lstStyle/>
        <a:p>
          <a:r>
            <a:rPr lang="en-US" dirty="0"/>
            <a:t>Years with Current Manager</a:t>
          </a:r>
        </a:p>
      </dgm:t>
    </dgm:pt>
    <dgm:pt modelId="{70EA0139-725F-439C-9A9B-A6E81E496FAE}" type="parTrans" cxnId="{CDD54B3C-501C-409F-BAB4-CC4ACD499CF9}">
      <dgm:prSet/>
      <dgm:spPr/>
      <dgm:t>
        <a:bodyPr/>
        <a:lstStyle/>
        <a:p>
          <a:endParaRPr lang="en-US"/>
        </a:p>
      </dgm:t>
    </dgm:pt>
    <dgm:pt modelId="{49B9EEFA-ACF6-4364-8A71-D55FC685C5E7}" type="sibTrans" cxnId="{CDD54B3C-501C-409F-BAB4-CC4ACD499CF9}">
      <dgm:prSet/>
      <dgm:spPr/>
      <dgm:t>
        <a:bodyPr/>
        <a:lstStyle/>
        <a:p>
          <a:endParaRPr lang="en-US"/>
        </a:p>
      </dgm:t>
    </dgm:pt>
    <dgm:pt modelId="{1C7201EE-D405-CD41-8379-4FCEDC5E4978}">
      <dgm:prSet/>
      <dgm:spPr/>
      <dgm:t>
        <a:bodyPr/>
        <a:lstStyle/>
        <a:p>
          <a:r>
            <a:rPr lang="en-US" dirty="0"/>
            <a:t>Years with Current Manager</a:t>
          </a:r>
          <a:r>
            <a:rPr lang="en-US" baseline="30000" dirty="0"/>
            <a:t>2</a:t>
          </a:r>
        </a:p>
      </dgm:t>
    </dgm:pt>
    <dgm:pt modelId="{F54B5B59-9B8D-7C4F-9C48-9470ABD6F7F6}" type="parTrans" cxnId="{1FA19E10-3062-A748-BDA7-3528C3B1D749}">
      <dgm:prSet/>
      <dgm:spPr/>
      <dgm:t>
        <a:bodyPr/>
        <a:lstStyle/>
        <a:p>
          <a:endParaRPr lang="en-US"/>
        </a:p>
      </dgm:t>
    </dgm:pt>
    <dgm:pt modelId="{F1FAA3A7-E205-FF43-B187-18FADF59E0B6}" type="sibTrans" cxnId="{1FA19E10-3062-A748-BDA7-3528C3B1D749}">
      <dgm:prSet/>
      <dgm:spPr/>
      <dgm:t>
        <a:bodyPr/>
        <a:lstStyle/>
        <a:p>
          <a:endParaRPr lang="en-US"/>
        </a:p>
      </dgm:t>
    </dgm:pt>
    <dgm:pt modelId="{3E0A30C5-02BC-9D46-976E-95A3B2C05EAC}" type="pres">
      <dgm:prSet presAssocID="{8576425D-040C-470B-9848-004C9BC21B19}" presName="diagram" presStyleCnt="0">
        <dgm:presLayoutVars>
          <dgm:dir/>
          <dgm:resizeHandles val="exact"/>
        </dgm:presLayoutVars>
      </dgm:prSet>
      <dgm:spPr/>
    </dgm:pt>
    <dgm:pt modelId="{0AE05636-7CB8-DC41-95F8-8E16C40BE6C5}" type="pres">
      <dgm:prSet presAssocID="{44D51802-C6F8-4547-89F2-4B7BC794159F}" presName="node" presStyleLbl="node1" presStyleIdx="0" presStyleCnt="7" custScaleY="99610">
        <dgm:presLayoutVars>
          <dgm:bulletEnabled val="1"/>
        </dgm:presLayoutVars>
      </dgm:prSet>
      <dgm:spPr/>
    </dgm:pt>
    <dgm:pt modelId="{B30B56B2-EE07-F54F-A215-D07CF0A9E4EE}" type="pres">
      <dgm:prSet presAssocID="{83369E88-9652-46A4-BC09-645625781FFF}" presName="sibTrans" presStyleCnt="0"/>
      <dgm:spPr/>
    </dgm:pt>
    <dgm:pt modelId="{F6CD60A3-3BD2-D54A-BC7B-76F7D35DDCE5}" type="pres">
      <dgm:prSet presAssocID="{A3AB8C8E-5B1B-4378-87B7-573ABC739BAA}" presName="node" presStyleLbl="node1" presStyleIdx="1" presStyleCnt="7">
        <dgm:presLayoutVars>
          <dgm:bulletEnabled val="1"/>
        </dgm:presLayoutVars>
      </dgm:prSet>
      <dgm:spPr/>
    </dgm:pt>
    <dgm:pt modelId="{ADC9A6AB-DA04-584F-AC40-72E4B82CEE2A}" type="pres">
      <dgm:prSet presAssocID="{5C4CF500-F514-4AD9-815D-38E5C632750B}" presName="sibTrans" presStyleCnt="0"/>
      <dgm:spPr/>
    </dgm:pt>
    <dgm:pt modelId="{7938513A-7EF1-5B4F-9829-259F04C099A9}" type="pres">
      <dgm:prSet presAssocID="{6387B4BD-8E84-44D7-B2A7-DE2C30FFD35A}" presName="node" presStyleLbl="node1" presStyleIdx="2" presStyleCnt="7">
        <dgm:presLayoutVars>
          <dgm:bulletEnabled val="1"/>
        </dgm:presLayoutVars>
      </dgm:prSet>
      <dgm:spPr/>
    </dgm:pt>
    <dgm:pt modelId="{3D7CCC22-E4AF-1A46-AB51-E4B60B51D332}" type="pres">
      <dgm:prSet presAssocID="{40C8030C-9E2B-4D29-9663-C7E13C36ED06}" presName="sibTrans" presStyleCnt="0"/>
      <dgm:spPr/>
    </dgm:pt>
    <dgm:pt modelId="{D0BDF5E8-1EB7-2C4B-86D8-D1B251C3F697}" type="pres">
      <dgm:prSet presAssocID="{A37A268D-B94A-47C9-B314-245DAEE4F644}" presName="node" presStyleLbl="node1" presStyleIdx="3" presStyleCnt="7">
        <dgm:presLayoutVars>
          <dgm:bulletEnabled val="1"/>
        </dgm:presLayoutVars>
      </dgm:prSet>
      <dgm:spPr/>
    </dgm:pt>
    <dgm:pt modelId="{9CBB99B1-421D-EA43-A444-4B8C6E03714A}" type="pres">
      <dgm:prSet presAssocID="{7DB1C177-0690-4325-ACCA-F20E58FFA4FF}" presName="sibTrans" presStyleCnt="0"/>
      <dgm:spPr/>
    </dgm:pt>
    <dgm:pt modelId="{18D8E19D-836E-BC49-89A6-75EE64EE1623}" type="pres">
      <dgm:prSet presAssocID="{A2913813-D270-446A-BC95-32256B110E21}" presName="node" presStyleLbl="node1" presStyleIdx="4" presStyleCnt="7">
        <dgm:presLayoutVars>
          <dgm:bulletEnabled val="1"/>
        </dgm:presLayoutVars>
      </dgm:prSet>
      <dgm:spPr/>
    </dgm:pt>
    <dgm:pt modelId="{31422715-3B72-5C41-95B0-07BA4AC29F09}" type="pres">
      <dgm:prSet presAssocID="{4B10848E-4515-4DD3-9E8C-FC97D6D3E220}" presName="sibTrans" presStyleCnt="0"/>
      <dgm:spPr/>
    </dgm:pt>
    <dgm:pt modelId="{B850A3F7-F61C-9E43-86F0-5FB5372F6DFF}" type="pres">
      <dgm:prSet presAssocID="{D5461BC4-EF44-4821-BE57-9A09C1308268}" presName="node" presStyleLbl="node1" presStyleIdx="5" presStyleCnt="7" custScaleY="94007">
        <dgm:presLayoutVars>
          <dgm:bulletEnabled val="1"/>
        </dgm:presLayoutVars>
      </dgm:prSet>
      <dgm:spPr/>
    </dgm:pt>
    <dgm:pt modelId="{59753CED-A9C4-FB46-998A-F6C490D6856F}" type="pres">
      <dgm:prSet presAssocID="{49B9EEFA-ACF6-4364-8A71-D55FC685C5E7}" presName="sibTrans" presStyleCnt="0"/>
      <dgm:spPr/>
    </dgm:pt>
    <dgm:pt modelId="{7E710E01-B9F8-2841-B507-2D7C1B030152}" type="pres">
      <dgm:prSet presAssocID="{1C7201EE-D405-CD41-8379-4FCEDC5E4978}" presName="node" presStyleLbl="node1" presStyleIdx="6" presStyleCnt="7" custScaleY="101909">
        <dgm:presLayoutVars>
          <dgm:bulletEnabled val="1"/>
        </dgm:presLayoutVars>
      </dgm:prSet>
      <dgm:spPr/>
    </dgm:pt>
  </dgm:ptLst>
  <dgm:cxnLst>
    <dgm:cxn modelId="{191E520E-495C-4C96-9BC1-F01B38A1BE9E}" srcId="{8576425D-040C-470B-9848-004C9BC21B19}" destId="{A37A268D-B94A-47C9-B314-245DAEE4F644}" srcOrd="3" destOrd="0" parTransId="{0C8A1618-D2C4-4CD3-978F-DAAF582A7B6B}" sibTransId="{7DB1C177-0690-4325-ACCA-F20E58FFA4FF}"/>
    <dgm:cxn modelId="{1FA19E10-3062-A748-BDA7-3528C3B1D749}" srcId="{8576425D-040C-470B-9848-004C9BC21B19}" destId="{1C7201EE-D405-CD41-8379-4FCEDC5E4978}" srcOrd="6" destOrd="0" parTransId="{F54B5B59-9B8D-7C4F-9C48-9470ABD6F7F6}" sibTransId="{F1FAA3A7-E205-FF43-B187-18FADF59E0B6}"/>
    <dgm:cxn modelId="{CF490C2B-A510-8F48-9861-AEF46647FBB4}" type="presOf" srcId="{8576425D-040C-470B-9848-004C9BC21B19}" destId="{3E0A30C5-02BC-9D46-976E-95A3B2C05EAC}" srcOrd="0" destOrd="0" presId="urn:microsoft.com/office/officeart/2005/8/layout/default"/>
    <dgm:cxn modelId="{CDD54B3C-501C-409F-BAB4-CC4ACD499CF9}" srcId="{8576425D-040C-470B-9848-004C9BC21B19}" destId="{D5461BC4-EF44-4821-BE57-9A09C1308268}" srcOrd="5" destOrd="0" parTransId="{70EA0139-725F-439C-9A9B-A6E81E496FAE}" sibTransId="{49B9EEFA-ACF6-4364-8A71-D55FC685C5E7}"/>
    <dgm:cxn modelId="{0D2F065D-8F4F-BB48-8934-DBD7DFD8071F}" type="presOf" srcId="{A37A268D-B94A-47C9-B314-245DAEE4F644}" destId="{D0BDF5E8-1EB7-2C4B-86D8-D1B251C3F697}" srcOrd="0" destOrd="0" presId="urn:microsoft.com/office/officeart/2005/8/layout/default"/>
    <dgm:cxn modelId="{9DC17C6C-2C36-B149-956D-2A8E8D77C933}" type="presOf" srcId="{A3AB8C8E-5B1B-4378-87B7-573ABC739BAA}" destId="{F6CD60A3-3BD2-D54A-BC7B-76F7D35DDCE5}" srcOrd="0" destOrd="0" presId="urn:microsoft.com/office/officeart/2005/8/layout/default"/>
    <dgm:cxn modelId="{C3BA6782-8A3E-40A9-8758-AA8031526B04}" srcId="{8576425D-040C-470B-9848-004C9BC21B19}" destId="{A3AB8C8E-5B1B-4378-87B7-573ABC739BAA}" srcOrd="1" destOrd="0" parTransId="{B1787934-D2D0-4576-BA9E-D69C6808753A}" sibTransId="{5C4CF500-F514-4AD9-815D-38E5C632750B}"/>
    <dgm:cxn modelId="{925D7199-010A-C548-B433-15F2635C8DC1}" type="presOf" srcId="{A2913813-D270-446A-BC95-32256B110E21}" destId="{18D8E19D-836E-BC49-89A6-75EE64EE1623}" srcOrd="0" destOrd="0" presId="urn:microsoft.com/office/officeart/2005/8/layout/default"/>
    <dgm:cxn modelId="{D135659A-81AD-41CF-80B4-16F405C53933}" srcId="{8576425D-040C-470B-9848-004C9BC21B19}" destId="{A2913813-D270-446A-BC95-32256B110E21}" srcOrd="4" destOrd="0" parTransId="{9D1640C0-395D-47D9-AB9C-75279612F89B}" sibTransId="{4B10848E-4515-4DD3-9E8C-FC97D6D3E220}"/>
    <dgm:cxn modelId="{CB8B0A9F-5C11-4B93-A1A9-2520F9AB9BD0}" srcId="{8576425D-040C-470B-9848-004C9BC21B19}" destId="{44D51802-C6F8-4547-89F2-4B7BC794159F}" srcOrd="0" destOrd="0" parTransId="{6820CE0E-0D4D-4B48-B6B8-1CB88326C19F}" sibTransId="{83369E88-9652-46A4-BC09-645625781FFF}"/>
    <dgm:cxn modelId="{541666BB-CF1C-174C-9CE0-A2918330C5E8}" type="presOf" srcId="{1C7201EE-D405-CD41-8379-4FCEDC5E4978}" destId="{7E710E01-B9F8-2841-B507-2D7C1B030152}" srcOrd="0" destOrd="0" presId="urn:microsoft.com/office/officeart/2005/8/layout/default"/>
    <dgm:cxn modelId="{298BECBE-BB73-FD4A-B41F-251747D3D4D2}" type="presOf" srcId="{D5461BC4-EF44-4821-BE57-9A09C1308268}" destId="{B850A3F7-F61C-9E43-86F0-5FB5372F6DFF}" srcOrd="0" destOrd="0" presId="urn:microsoft.com/office/officeart/2005/8/layout/default"/>
    <dgm:cxn modelId="{3D9B52BF-C683-4978-B36D-7CE3A6694DE6}" srcId="{8576425D-040C-470B-9848-004C9BC21B19}" destId="{6387B4BD-8E84-44D7-B2A7-DE2C30FFD35A}" srcOrd="2" destOrd="0" parTransId="{BAEEF13E-E37D-4AD0-894F-661C48B0B218}" sibTransId="{40C8030C-9E2B-4D29-9663-C7E13C36ED06}"/>
    <dgm:cxn modelId="{57AEDFD7-4B17-0849-B899-E23AEF416B6C}" type="presOf" srcId="{6387B4BD-8E84-44D7-B2A7-DE2C30FFD35A}" destId="{7938513A-7EF1-5B4F-9829-259F04C099A9}" srcOrd="0" destOrd="0" presId="urn:microsoft.com/office/officeart/2005/8/layout/default"/>
    <dgm:cxn modelId="{D00FEFFF-7BD3-1747-8FB8-4C39D107584E}" type="presOf" srcId="{44D51802-C6F8-4547-89F2-4B7BC794159F}" destId="{0AE05636-7CB8-DC41-95F8-8E16C40BE6C5}" srcOrd="0" destOrd="0" presId="urn:microsoft.com/office/officeart/2005/8/layout/default"/>
    <dgm:cxn modelId="{C6FD3BFC-DEA2-8044-BF80-9C4C43B8BD54}" type="presParOf" srcId="{3E0A30C5-02BC-9D46-976E-95A3B2C05EAC}" destId="{0AE05636-7CB8-DC41-95F8-8E16C40BE6C5}" srcOrd="0" destOrd="0" presId="urn:microsoft.com/office/officeart/2005/8/layout/default"/>
    <dgm:cxn modelId="{F44D6F82-9616-2E4E-8EF2-CFA5CBFDB9B5}" type="presParOf" srcId="{3E0A30C5-02BC-9D46-976E-95A3B2C05EAC}" destId="{B30B56B2-EE07-F54F-A215-D07CF0A9E4EE}" srcOrd="1" destOrd="0" presId="urn:microsoft.com/office/officeart/2005/8/layout/default"/>
    <dgm:cxn modelId="{A39C437B-414B-F748-96C0-B536DE97D300}" type="presParOf" srcId="{3E0A30C5-02BC-9D46-976E-95A3B2C05EAC}" destId="{F6CD60A3-3BD2-D54A-BC7B-76F7D35DDCE5}" srcOrd="2" destOrd="0" presId="urn:microsoft.com/office/officeart/2005/8/layout/default"/>
    <dgm:cxn modelId="{35EF7B4B-870F-4341-86FE-775D6ADEC975}" type="presParOf" srcId="{3E0A30C5-02BC-9D46-976E-95A3B2C05EAC}" destId="{ADC9A6AB-DA04-584F-AC40-72E4B82CEE2A}" srcOrd="3" destOrd="0" presId="urn:microsoft.com/office/officeart/2005/8/layout/default"/>
    <dgm:cxn modelId="{BCCFCA04-14CB-8540-8A8C-D9A452DB6290}" type="presParOf" srcId="{3E0A30C5-02BC-9D46-976E-95A3B2C05EAC}" destId="{7938513A-7EF1-5B4F-9829-259F04C099A9}" srcOrd="4" destOrd="0" presId="urn:microsoft.com/office/officeart/2005/8/layout/default"/>
    <dgm:cxn modelId="{EFF3E62E-5E61-C54A-9831-639C942AF58D}" type="presParOf" srcId="{3E0A30C5-02BC-9D46-976E-95A3B2C05EAC}" destId="{3D7CCC22-E4AF-1A46-AB51-E4B60B51D332}" srcOrd="5" destOrd="0" presId="urn:microsoft.com/office/officeart/2005/8/layout/default"/>
    <dgm:cxn modelId="{30158182-1BCC-D24B-8ABB-A67DD54CE205}" type="presParOf" srcId="{3E0A30C5-02BC-9D46-976E-95A3B2C05EAC}" destId="{D0BDF5E8-1EB7-2C4B-86D8-D1B251C3F697}" srcOrd="6" destOrd="0" presId="urn:microsoft.com/office/officeart/2005/8/layout/default"/>
    <dgm:cxn modelId="{72D1C9BD-3D79-DB43-AD41-09E1FCD3C1F1}" type="presParOf" srcId="{3E0A30C5-02BC-9D46-976E-95A3B2C05EAC}" destId="{9CBB99B1-421D-EA43-A444-4B8C6E03714A}" srcOrd="7" destOrd="0" presId="urn:microsoft.com/office/officeart/2005/8/layout/default"/>
    <dgm:cxn modelId="{4C100229-2A51-734A-B2DB-2F1685753CAA}" type="presParOf" srcId="{3E0A30C5-02BC-9D46-976E-95A3B2C05EAC}" destId="{18D8E19D-836E-BC49-89A6-75EE64EE1623}" srcOrd="8" destOrd="0" presId="urn:microsoft.com/office/officeart/2005/8/layout/default"/>
    <dgm:cxn modelId="{72427FCB-4B3C-CC42-B2AD-834D6B4242AF}" type="presParOf" srcId="{3E0A30C5-02BC-9D46-976E-95A3B2C05EAC}" destId="{31422715-3B72-5C41-95B0-07BA4AC29F09}" srcOrd="9" destOrd="0" presId="urn:microsoft.com/office/officeart/2005/8/layout/default"/>
    <dgm:cxn modelId="{27880155-C206-8E43-BD61-5539E613DF60}" type="presParOf" srcId="{3E0A30C5-02BC-9D46-976E-95A3B2C05EAC}" destId="{B850A3F7-F61C-9E43-86F0-5FB5372F6DFF}" srcOrd="10" destOrd="0" presId="urn:microsoft.com/office/officeart/2005/8/layout/default"/>
    <dgm:cxn modelId="{C569E1FD-0A98-D54D-BA1A-8F39DAA9DB4C}" type="presParOf" srcId="{3E0A30C5-02BC-9D46-976E-95A3B2C05EAC}" destId="{59753CED-A9C4-FB46-998A-F6C490D6856F}" srcOrd="11" destOrd="0" presId="urn:microsoft.com/office/officeart/2005/8/layout/default"/>
    <dgm:cxn modelId="{B5A3B8AD-DC40-4F42-B6D7-156B65D34E2A}" type="presParOf" srcId="{3E0A30C5-02BC-9D46-976E-95A3B2C05EAC}" destId="{7E710E01-B9F8-2841-B507-2D7C1B030152}"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9D1049-CFB5-4BFC-9B8A-35F7341067BD}"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12604A5D-2E9D-473D-8DE2-6CAC5F1C31FE}">
      <dgm:prSet/>
      <dgm:spPr/>
      <dgm:t>
        <a:bodyPr/>
        <a:lstStyle/>
        <a:p>
          <a:pPr>
            <a:lnSpc>
              <a:spcPct val="100000"/>
            </a:lnSpc>
            <a:defRPr cap="all"/>
          </a:pPr>
          <a:r>
            <a:rPr lang="en-US" dirty="0">
              <a:solidFill>
                <a:schemeClr val="bg1"/>
              </a:solidFill>
            </a:rPr>
            <a:t>Job level 4: </a:t>
          </a:r>
        </a:p>
        <a:p>
          <a:pPr>
            <a:lnSpc>
              <a:spcPct val="100000"/>
            </a:lnSpc>
            <a:defRPr cap="all"/>
          </a:pPr>
          <a:r>
            <a:rPr lang="en-US" dirty="0">
              <a:solidFill>
                <a:schemeClr val="bg1"/>
              </a:solidFill>
            </a:rPr>
            <a:t>increase pay</a:t>
          </a:r>
        </a:p>
      </dgm:t>
    </dgm:pt>
    <dgm:pt modelId="{486EB1BE-FC3C-4310-BEA4-C7FB9E13F44C}" type="parTrans" cxnId="{812722EF-261A-4E2B-824D-B46DA58118F9}">
      <dgm:prSet/>
      <dgm:spPr/>
      <dgm:t>
        <a:bodyPr/>
        <a:lstStyle/>
        <a:p>
          <a:endParaRPr lang="en-US"/>
        </a:p>
      </dgm:t>
    </dgm:pt>
    <dgm:pt modelId="{F7CB2DE9-A243-4444-B3B6-752C2E7412EB}" type="sibTrans" cxnId="{812722EF-261A-4E2B-824D-B46DA58118F9}">
      <dgm:prSet/>
      <dgm:spPr/>
      <dgm:t>
        <a:bodyPr/>
        <a:lstStyle/>
        <a:p>
          <a:endParaRPr lang="en-US"/>
        </a:p>
      </dgm:t>
    </dgm:pt>
    <dgm:pt modelId="{CC59B5D0-4EDE-4634-AB9F-814679912D19}">
      <dgm:prSet/>
      <dgm:spPr/>
      <dgm:t>
        <a:bodyPr/>
        <a:lstStyle/>
        <a:p>
          <a:pPr>
            <a:lnSpc>
              <a:spcPct val="100000"/>
            </a:lnSpc>
            <a:defRPr cap="all"/>
          </a:pPr>
          <a:r>
            <a:rPr lang="en-US" dirty="0">
              <a:solidFill>
                <a:schemeClr val="bg1"/>
              </a:solidFill>
            </a:rPr>
            <a:t>JOB LEVEL 1, 2, 3, 5:</a:t>
          </a:r>
        </a:p>
        <a:p>
          <a:pPr>
            <a:lnSpc>
              <a:spcPct val="100000"/>
            </a:lnSpc>
            <a:defRPr cap="all"/>
          </a:pPr>
          <a:r>
            <a:rPr lang="en-US" dirty="0">
              <a:solidFill>
                <a:schemeClr val="bg1"/>
              </a:solidFill>
            </a:rPr>
            <a:t>reduce overtime</a:t>
          </a:r>
        </a:p>
      </dgm:t>
    </dgm:pt>
    <dgm:pt modelId="{9C6931B9-6326-4E26-9316-072CB54011B1}" type="parTrans" cxnId="{30DFF7E9-217E-4BFF-9624-973B20870162}">
      <dgm:prSet/>
      <dgm:spPr/>
      <dgm:t>
        <a:bodyPr/>
        <a:lstStyle/>
        <a:p>
          <a:endParaRPr lang="en-US"/>
        </a:p>
      </dgm:t>
    </dgm:pt>
    <dgm:pt modelId="{C85214DE-3887-493F-9B49-728B4C2C9AD9}" type="sibTrans" cxnId="{30DFF7E9-217E-4BFF-9624-973B20870162}">
      <dgm:prSet/>
      <dgm:spPr/>
      <dgm:t>
        <a:bodyPr/>
        <a:lstStyle/>
        <a:p>
          <a:endParaRPr lang="en-US"/>
        </a:p>
      </dgm:t>
    </dgm:pt>
    <dgm:pt modelId="{C3E3F54D-2985-4704-963A-8F56CA0FAB1D}">
      <dgm:prSet/>
      <dgm:spPr/>
      <dgm:t>
        <a:bodyPr/>
        <a:lstStyle/>
        <a:p>
          <a:pPr>
            <a:lnSpc>
              <a:spcPct val="100000"/>
            </a:lnSpc>
            <a:defRPr cap="all"/>
          </a:pPr>
          <a:r>
            <a:rPr lang="en-US" dirty="0">
              <a:solidFill>
                <a:schemeClr val="bg1"/>
              </a:solidFill>
            </a:rPr>
            <a:t>Job level 1: </a:t>
          </a:r>
        </a:p>
        <a:p>
          <a:pPr>
            <a:lnSpc>
              <a:spcPct val="100000"/>
            </a:lnSpc>
            <a:defRPr cap="all"/>
          </a:pPr>
          <a:r>
            <a:rPr lang="en-US" dirty="0">
              <a:solidFill>
                <a:schemeClr val="bg1"/>
              </a:solidFill>
            </a:rPr>
            <a:t>increase pay &amp; promote</a:t>
          </a:r>
        </a:p>
      </dgm:t>
    </dgm:pt>
    <dgm:pt modelId="{26EAD4B3-2829-41F6-8A60-07B0F4067CB7}" type="parTrans" cxnId="{6E48183D-FEF5-4405-9DD6-6F8D4162AA19}">
      <dgm:prSet/>
      <dgm:spPr/>
      <dgm:t>
        <a:bodyPr/>
        <a:lstStyle/>
        <a:p>
          <a:endParaRPr lang="en-US"/>
        </a:p>
      </dgm:t>
    </dgm:pt>
    <dgm:pt modelId="{43B43031-34F2-4C0A-B8C7-F966B354C7FE}" type="sibTrans" cxnId="{6E48183D-FEF5-4405-9DD6-6F8D4162AA19}">
      <dgm:prSet/>
      <dgm:spPr/>
      <dgm:t>
        <a:bodyPr/>
        <a:lstStyle/>
        <a:p>
          <a:endParaRPr lang="en-US"/>
        </a:p>
      </dgm:t>
    </dgm:pt>
    <dgm:pt modelId="{F7F29059-68AC-42E6-BCED-A82AE2AD4740}" type="pres">
      <dgm:prSet presAssocID="{D99D1049-CFB5-4BFC-9B8A-35F7341067BD}" presName="root" presStyleCnt="0">
        <dgm:presLayoutVars>
          <dgm:dir/>
          <dgm:resizeHandles val="exact"/>
        </dgm:presLayoutVars>
      </dgm:prSet>
      <dgm:spPr/>
    </dgm:pt>
    <dgm:pt modelId="{8EDA1E88-B228-4CE7-9384-C6C575337836}" type="pres">
      <dgm:prSet presAssocID="{12604A5D-2E9D-473D-8DE2-6CAC5F1C31FE}" presName="compNode" presStyleCnt="0"/>
      <dgm:spPr/>
    </dgm:pt>
    <dgm:pt modelId="{88606436-E011-40B9-8F6D-4ABFE746602D}" type="pres">
      <dgm:prSet presAssocID="{12604A5D-2E9D-473D-8DE2-6CAC5F1C31FE}" presName="iconBgRect" presStyleLbl="bgShp" presStyleIdx="0" presStyleCnt="3"/>
      <dgm:spPr/>
    </dgm:pt>
    <dgm:pt modelId="{A394044D-8451-45E5-8E9B-56F477A49D1F}" type="pres">
      <dgm:prSet presAssocID="{12604A5D-2E9D-473D-8DE2-6CAC5F1C31F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ey"/>
        </a:ext>
      </dgm:extLst>
    </dgm:pt>
    <dgm:pt modelId="{51C959C0-4F1C-4656-B80D-57E74E97A702}" type="pres">
      <dgm:prSet presAssocID="{12604A5D-2E9D-473D-8DE2-6CAC5F1C31FE}" presName="spaceRect" presStyleCnt="0"/>
      <dgm:spPr/>
    </dgm:pt>
    <dgm:pt modelId="{9D33A753-82BA-4D01-9ACE-A2D37008E674}" type="pres">
      <dgm:prSet presAssocID="{12604A5D-2E9D-473D-8DE2-6CAC5F1C31FE}" presName="textRect" presStyleLbl="revTx" presStyleIdx="0" presStyleCnt="3">
        <dgm:presLayoutVars>
          <dgm:chMax val="1"/>
          <dgm:chPref val="1"/>
        </dgm:presLayoutVars>
      </dgm:prSet>
      <dgm:spPr/>
    </dgm:pt>
    <dgm:pt modelId="{511245F2-A9CA-4E7B-A23A-B6670912FCBA}" type="pres">
      <dgm:prSet presAssocID="{F7CB2DE9-A243-4444-B3B6-752C2E7412EB}" presName="sibTrans" presStyleCnt="0"/>
      <dgm:spPr/>
    </dgm:pt>
    <dgm:pt modelId="{9AEB37EB-5D6C-47A7-AD84-08B43E8C91BF}" type="pres">
      <dgm:prSet presAssocID="{CC59B5D0-4EDE-4634-AB9F-814679912D19}" presName="compNode" presStyleCnt="0"/>
      <dgm:spPr/>
    </dgm:pt>
    <dgm:pt modelId="{6DE822DE-8717-4089-9B3D-F241369B091C}" type="pres">
      <dgm:prSet presAssocID="{CC59B5D0-4EDE-4634-AB9F-814679912D19}" presName="iconBgRect" presStyleLbl="bgShp" presStyleIdx="1" presStyleCnt="3"/>
      <dgm:spPr/>
    </dgm:pt>
    <dgm:pt modelId="{FF462342-F82B-4C9F-B234-87E1EEA9C986}" type="pres">
      <dgm:prSet presAssocID="{CC59B5D0-4EDE-4634-AB9F-814679912D19}"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lock with solid fill"/>
        </a:ext>
      </dgm:extLst>
    </dgm:pt>
    <dgm:pt modelId="{1B540567-5C38-466C-9220-550633AE9DD9}" type="pres">
      <dgm:prSet presAssocID="{CC59B5D0-4EDE-4634-AB9F-814679912D19}" presName="spaceRect" presStyleCnt="0"/>
      <dgm:spPr/>
    </dgm:pt>
    <dgm:pt modelId="{14F64E55-D9E3-41BB-A971-CD88A4C65257}" type="pres">
      <dgm:prSet presAssocID="{CC59B5D0-4EDE-4634-AB9F-814679912D19}" presName="textRect" presStyleLbl="revTx" presStyleIdx="1" presStyleCnt="3">
        <dgm:presLayoutVars>
          <dgm:chMax val="1"/>
          <dgm:chPref val="1"/>
        </dgm:presLayoutVars>
      </dgm:prSet>
      <dgm:spPr/>
    </dgm:pt>
    <dgm:pt modelId="{6E8EF50C-4F1F-478F-B66D-3F1245B8BB0B}" type="pres">
      <dgm:prSet presAssocID="{C85214DE-3887-493F-9B49-728B4C2C9AD9}" presName="sibTrans" presStyleCnt="0"/>
      <dgm:spPr/>
    </dgm:pt>
    <dgm:pt modelId="{7E7C6130-3DE5-4C88-8CB2-B10A957F511B}" type="pres">
      <dgm:prSet presAssocID="{C3E3F54D-2985-4704-963A-8F56CA0FAB1D}" presName="compNode" presStyleCnt="0"/>
      <dgm:spPr/>
    </dgm:pt>
    <dgm:pt modelId="{1B80D790-4686-431C-BE9F-E730BE47DB14}" type="pres">
      <dgm:prSet presAssocID="{C3E3F54D-2985-4704-963A-8F56CA0FAB1D}" presName="iconBgRect" presStyleLbl="bgShp" presStyleIdx="2" presStyleCnt="3"/>
      <dgm:spPr/>
    </dgm:pt>
    <dgm:pt modelId="{BDFA9671-8485-4F31-B0A0-2E399EAB0622}" type="pres">
      <dgm:prSet presAssocID="{C3E3F54D-2985-4704-963A-8F56CA0FAB1D}"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Exponential Graph with solid fill"/>
        </a:ext>
      </dgm:extLst>
    </dgm:pt>
    <dgm:pt modelId="{43C5DDA2-8F65-4AE0-8E54-153E07783AA2}" type="pres">
      <dgm:prSet presAssocID="{C3E3F54D-2985-4704-963A-8F56CA0FAB1D}" presName="spaceRect" presStyleCnt="0"/>
      <dgm:spPr/>
    </dgm:pt>
    <dgm:pt modelId="{626F9D7A-33DA-45D5-93E4-0F9864DA2F4C}" type="pres">
      <dgm:prSet presAssocID="{C3E3F54D-2985-4704-963A-8F56CA0FAB1D}" presName="textRect" presStyleLbl="revTx" presStyleIdx="2" presStyleCnt="3">
        <dgm:presLayoutVars>
          <dgm:chMax val="1"/>
          <dgm:chPref val="1"/>
        </dgm:presLayoutVars>
      </dgm:prSet>
      <dgm:spPr/>
    </dgm:pt>
  </dgm:ptLst>
  <dgm:cxnLst>
    <dgm:cxn modelId="{78675E21-9987-4564-97E6-EA86FAD26A52}" type="presOf" srcId="{C3E3F54D-2985-4704-963A-8F56CA0FAB1D}" destId="{626F9D7A-33DA-45D5-93E4-0F9864DA2F4C}" srcOrd="0" destOrd="0" presId="urn:microsoft.com/office/officeart/2018/5/layout/IconCircleLabelList"/>
    <dgm:cxn modelId="{6E48183D-FEF5-4405-9DD6-6F8D4162AA19}" srcId="{D99D1049-CFB5-4BFC-9B8A-35F7341067BD}" destId="{C3E3F54D-2985-4704-963A-8F56CA0FAB1D}" srcOrd="2" destOrd="0" parTransId="{26EAD4B3-2829-41F6-8A60-07B0F4067CB7}" sibTransId="{43B43031-34F2-4C0A-B8C7-F966B354C7FE}"/>
    <dgm:cxn modelId="{87117C5F-A636-464D-ADA6-8EDFAD360639}" type="presOf" srcId="{D99D1049-CFB5-4BFC-9B8A-35F7341067BD}" destId="{F7F29059-68AC-42E6-BCED-A82AE2AD4740}" srcOrd="0" destOrd="0" presId="urn:microsoft.com/office/officeart/2018/5/layout/IconCircleLabelList"/>
    <dgm:cxn modelId="{594FB3DA-ADF9-49D6-BEE0-92C256928358}" type="presOf" srcId="{12604A5D-2E9D-473D-8DE2-6CAC5F1C31FE}" destId="{9D33A753-82BA-4D01-9ACE-A2D37008E674}" srcOrd="0" destOrd="0" presId="urn:microsoft.com/office/officeart/2018/5/layout/IconCircleLabelList"/>
    <dgm:cxn modelId="{30DFF7E9-217E-4BFF-9624-973B20870162}" srcId="{D99D1049-CFB5-4BFC-9B8A-35F7341067BD}" destId="{CC59B5D0-4EDE-4634-AB9F-814679912D19}" srcOrd="1" destOrd="0" parTransId="{9C6931B9-6326-4E26-9316-072CB54011B1}" sibTransId="{C85214DE-3887-493F-9B49-728B4C2C9AD9}"/>
    <dgm:cxn modelId="{812722EF-261A-4E2B-824D-B46DA58118F9}" srcId="{D99D1049-CFB5-4BFC-9B8A-35F7341067BD}" destId="{12604A5D-2E9D-473D-8DE2-6CAC5F1C31FE}" srcOrd="0" destOrd="0" parTransId="{486EB1BE-FC3C-4310-BEA4-C7FB9E13F44C}" sibTransId="{F7CB2DE9-A243-4444-B3B6-752C2E7412EB}"/>
    <dgm:cxn modelId="{E6F0B2F0-0CDA-497D-A8CF-FEFF8319203A}" type="presOf" srcId="{CC59B5D0-4EDE-4634-AB9F-814679912D19}" destId="{14F64E55-D9E3-41BB-A971-CD88A4C65257}" srcOrd="0" destOrd="0" presId="urn:microsoft.com/office/officeart/2018/5/layout/IconCircleLabelList"/>
    <dgm:cxn modelId="{348CF92C-D89E-4F17-AF81-C39918B9AE02}" type="presParOf" srcId="{F7F29059-68AC-42E6-BCED-A82AE2AD4740}" destId="{8EDA1E88-B228-4CE7-9384-C6C575337836}" srcOrd="0" destOrd="0" presId="urn:microsoft.com/office/officeart/2018/5/layout/IconCircleLabelList"/>
    <dgm:cxn modelId="{D3983EE4-092B-43B3-BC8B-41AEE2A0148E}" type="presParOf" srcId="{8EDA1E88-B228-4CE7-9384-C6C575337836}" destId="{88606436-E011-40B9-8F6D-4ABFE746602D}" srcOrd="0" destOrd="0" presId="urn:microsoft.com/office/officeart/2018/5/layout/IconCircleLabelList"/>
    <dgm:cxn modelId="{E047C8D0-E70C-4EAC-A95E-8AA270BD401F}" type="presParOf" srcId="{8EDA1E88-B228-4CE7-9384-C6C575337836}" destId="{A394044D-8451-45E5-8E9B-56F477A49D1F}" srcOrd="1" destOrd="0" presId="urn:microsoft.com/office/officeart/2018/5/layout/IconCircleLabelList"/>
    <dgm:cxn modelId="{C2BBDFDE-C852-457A-B117-100B326E6D70}" type="presParOf" srcId="{8EDA1E88-B228-4CE7-9384-C6C575337836}" destId="{51C959C0-4F1C-4656-B80D-57E74E97A702}" srcOrd="2" destOrd="0" presId="urn:microsoft.com/office/officeart/2018/5/layout/IconCircleLabelList"/>
    <dgm:cxn modelId="{B20E4D8F-E234-41DB-B127-29CC03CADB07}" type="presParOf" srcId="{8EDA1E88-B228-4CE7-9384-C6C575337836}" destId="{9D33A753-82BA-4D01-9ACE-A2D37008E674}" srcOrd="3" destOrd="0" presId="urn:microsoft.com/office/officeart/2018/5/layout/IconCircleLabelList"/>
    <dgm:cxn modelId="{489FEC03-35C0-4D8A-AE9A-81DEC3112BF7}" type="presParOf" srcId="{F7F29059-68AC-42E6-BCED-A82AE2AD4740}" destId="{511245F2-A9CA-4E7B-A23A-B6670912FCBA}" srcOrd="1" destOrd="0" presId="urn:microsoft.com/office/officeart/2018/5/layout/IconCircleLabelList"/>
    <dgm:cxn modelId="{23BF1BA7-3AEF-4F37-9C9D-76AACE13D3B6}" type="presParOf" srcId="{F7F29059-68AC-42E6-BCED-A82AE2AD4740}" destId="{9AEB37EB-5D6C-47A7-AD84-08B43E8C91BF}" srcOrd="2" destOrd="0" presId="urn:microsoft.com/office/officeart/2018/5/layout/IconCircleLabelList"/>
    <dgm:cxn modelId="{E8599827-9E18-44BD-8C2A-69E36C6967A0}" type="presParOf" srcId="{9AEB37EB-5D6C-47A7-AD84-08B43E8C91BF}" destId="{6DE822DE-8717-4089-9B3D-F241369B091C}" srcOrd="0" destOrd="0" presId="urn:microsoft.com/office/officeart/2018/5/layout/IconCircleLabelList"/>
    <dgm:cxn modelId="{D73FABCA-BBE9-43C6-BA09-42B310086338}" type="presParOf" srcId="{9AEB37EB-5D6C-47A7-AD84-08B43E8C91BF}" destId="{FF462342-F82B-4C9F-B234-87E1EEA9C986}" srcOrd="1" destOrd="0" presId="urn:microsoft.com/office/officeart/2018/5/layout/IconCircleLabelList"/>
    <dgm:cxn modelId="{03ACF77A-CE5E-4AF0-966C-39D074B08F37}" type="presParOf" srcId="{9AEB37EB-5D6C-47A7-AD84-08B43E8C91BF}" destId="{1B540567-5C38-466C-9220-550633AE9DD9}" srcOrd="2" destOrd="0" presId="urn:microsoft.com/office/officeart/2018/5/layout/IconCircleLabelList"/>
    <dgm:cxn modelId="{4777C106-769D-4D37-A950-7A966F778E6B}" type="presParOf" srcId="{9AEB37EB-5D6C-47A7-AD84-08B43E8C91BF}" destId="{14F64E55-D9E3-41BB-A971-CD88A4C65257}" srcOrd="3" destOrd="0" presId="urn:microsoft.com/office/officeart/2018/5/layout/IconCircleLabelList"/>
    <dgm:cxn modelId="{B057DA73-D65E-4391-9AD5-28335AD5DBFE}" type="presParOf" srcId="{F7F29059-68AC-42E6-BCED-A82AE2AD4740}" destId="{6E8EF50C-4F1F-478F-B66D-3F1245B8BB0B}" srcOrd="3" destOrd="0" presId="urn:microsoft.com/office/officeart/2018/5/layout/IconCircleLabelList"/>
    <dgm:cxn modelId="{84F57A06-4859-43D4-BCB8-7AC26C45E8D7}" type="presParOf" srcId="{F7F29059-68AC-42E6-BCED-A82AE2AD4740}" destId="{7E7C6130-3DE5-4C88-8CB2-B10A957F511B}" srcOrd="4" destOrd="0" presId="urn:microsoft.com/office/officeart/2018/5/layout/IconCircleLabelList"/>
    <dgm:cxn modelId="{040C7895-1EAA-4015-A941-4FF113CD0084}" type="presParOf" srcId="{7E7C6130-3DE5-4C88-8CB2-B10A957F511B}" destId="{1B80D790-4686-431C-BE9F-E730BE47DB14}" srcOrd="0" destOrd="0" presId="urn:microsoft.com/office/officeart/2018/5/layout/IconCircleLabelList"/>
    <dgm:cxn modelId="{3B7D9780-75BD-45DF-BEF5-19D9546E69A8}" type="presParOf" srcId="{7E7C6130-3DE5-4C88-8CB2-B10A957F511B}" destId="{BDFA9671-8485-4F31-B0A0-2E399EAB0622}" srcOrd="1" destOrd="0" presId="urn:microsoft.com/office/officeart/2018/5/layout/IconCircleLabelList"/>
    <dgm:cxn modelId="{2D4B911A-1CA0-4206-9787-E7F47B234BFA}" type="presParOf" srcId="{7E7C6130-3DE5-4C88-8CB2-B10A957F511B}" destId="{43C5DDA2-8F65-4AE0-8E54-153E07783AA2}" srcOrd="2" destOrd="0" presId="urn:microsoft.com/office/officeart/2018/5/layout/IconCircleLabelList"/>
    <dgm:cxn modelId="{742AD4EE-1EF3-47DC-BCE3-65CA2E9F5BB9}" type="presParOf" srcId="{7E7C6130-3DE5-4C88-8CB2-B10A957F511B}" destId="{626F9D7A-33DA-45D5-93E4-0F9864DA2F4C}"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4B11AD-0AB7-2747-A11D-58190E036006}">
      <dsp:nvSpPr>
        <dsp:cNvPr id="0" name=""/>
        <dsp:cNvSpPr/>
      </dsp:nvSpPr>
      <dsp:spPr>
        <a:xfrm>
          <a:off x="402550" y="2321"/>
          <a:ext cx="3034531" cy="182071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402550" y="2321"/>
        <a:ext cx="3034531" cy="1820718"/>
      </dsp:txXfrm>
    </dsp:sp>
    <dsp:sp modelId="{3894632E-4638-3B44-ACA2-0EA0E977A658}">
      <dsp:nvSpPr>
        <dsp:cNvPr id="0" name=""/>
        <dsp:cNvSpPr/>
      </dsp:nvSpPr>
      <dsp:spPr>
        <a:xfrm>
          <a:off x="3740534" y="2321"/>
          <a:ext cx="3034531" cy="182071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3740534" y="2321"/>
        <a:ext cx="3034531" cy="1820718"/>
      </dsp:txXfrm>
    </dsp:sp>
    <dsp:sp modelId="{0486FA9C-DAD1-3A45-B143-1BB4E259D434}">
      <dsp:nvSpPr>
        <dsp:cNvPr id="0" name=""/>
        <dsp:cNvSpPr/>
      </dsp:nvSpPr>
      <dsp:spPr>
        <a:xfrm>
          <a:off x="7078518" y="2321"/>
          <a:ext cx="3034531" cy="182071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7078518" y="2321"/>
        <a:ext cx="3034531" cy="1820718"/>
      </dsp:txXfrm>
    </dsp:sp>
    <dsp:sp modelId="{8B697C5D-A5A1-4144-91F4-498266BC6522}">
      <dsp:nvSpPr>
        <dsp:cNvPr id="0" name=""/>
        <dsp:cNvSpPr/>
      </dsp:nvSpPr>
      <dsp:spPr>
        <a:xfrm>
          <a:off x="402550" y="2126493"/>
          <a:ext cx="3034531" cy="182071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402550" y="2126493"/>
        <a:ext cx="3034531" cy="1820718"/>
      </dsp:txXfrm>
    </dsp:sp>
    <dsp:sp modelId="{235D9FE0-CB41-AD48-AED0-894893E1A4EE}">
      <dsp:nvSpPr>
        <dsp:cNvPr id="0" name=""/>
        <dsp:cNvSpPr/>
      </dsp:nvSpPr>
      <dsp:spPr>
        <a:xfrm>
          <a:off x="3740534" y="2126493"/>
          <a:ext cx="3034531" cy="182071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3740534" y="2126493"/>
        <a:ext cx="3034531" cy="1820718"/>
      </dsp:txXfrm>
    </dsp:sp>
    <dsp:sp modelId="{6DB1660F-0306-C643-9981-6EFC9291869E}">
      <dsp:nvSpPr>
        <dsp:cNvPr id="0" name=""/>
        <dsp:cNvSpPr/>
      </dsp:nvSpPr>
      <dsp:spPr>
        <a:xfrm>
          <a:off x="7078518" y="2126493"/>
          <a:ext cx="3034531" cy="182071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7078518" y="2126493"/>
        <a:ext cx="3034531" cy="1820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7619B-7CB8-7244-B408-1E8805947B2A}">
      <dsp:nvSpPr>
        <dsp:cNvPr id="0" name=""/>
        <dsp:cNvSpPr/>
      </dsp:nvSpPr>
      <dsp:spPr>
        <a:xfrm>
          <a:off x="0" y="331714"/>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Business Travel</a:t>
          </a:r>
        </a:p>
      </dsp:txBody>
      <dsp:txXfrm>
        <a:off x="0" y="331714"/>
        <a:ext cx="1093705" cy="656223"/>
      </dsp:txXfrm>
    </dsp:sp>
    <dsp:sp modelId="{0AE05636-7CB8-DC41-95F8-8E16C40BE6C5}">
      <dsp:nvSpPr>
        <dsp:cNvPr id="0" name=""/>
        <dsp:cNvSpPr/>
      </dsp:nvSpPr>
      <dsp:spPr>
        <a:xfrm>
          <a:off x="1203076" y="331714"/>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Distance From Home</a:t>
          </a:r>
        </a:p>
      </dsp:txBody>
      <dsp:txXfrm>
        <a:off x="1203076" y="331714"/>
        <a:ext cx="1093705" cy="656223"/>
      </dsp:txXfrm>
    </dsp:sp>
    <dsp:sp modelId="{F6CD60A3-3BD2-D54A-BC7B-76F7D35DDCE5}">
      <dsp:nvSpPr>
        <dsp:cNvPr id="0" name=""/>
        <dsp:cNvSpPr/>
      </dsp:nvSpPr>
      <dsp:spPr>
        <a:xfrm>
          <a:off x="2406153" y="331714"/>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Environment Satisfaction</a:t>
          </a:r>
        </a:p>
      </dsp:txBody>
      <dsp:txXfrm>
        <a:off x="2406153" y="331714"/>
        <a:ext cx="1093705" cy="656223"/>
      </dsp:txXfrm>
    </dsp:sp>
    <dsp:sp modelId="{7938513A-7EF1-5B4F-9829-259F04C099A9}">
      <dsp:nvSpPr>
        <dsp:cNvPr id="0" name=""/>
        <dsp:cNvSpPr/>
      </dsp:nvSpPr>
      <dsp:spPr>
        <a:xfrm>
          <a:off x="0" y="1097308"/>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Job Involvement</a:t>
          </a:r>
        </a:p>
      </dsp:txBody>
      <dsp:txXfrm>
        <a:off x="0" y="1097308"/>
        <a:ext cx="1093705" cy="656223"/>
      </dsp:txXfrm>
    </dsp:sp>
    <dsp:sp modelId="{D0BDF5E8-1EB7-2C4B-86D8-D1B251C3F697}">
      <dsp:nvSpPr>
        <dsp:cNvPr id="0" name=""/>
        <dsp:cNvSpPr/>
      </dsp:nvSpPr>
      <dsp:spPr>
        <a:xfrm>
          <a:off x="1203076" y="1097308"/>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Job Level</a:t>
          </a:r>
        </a:p>
      </dsp:txBody>
      <dsp:txXfrm>
        <a:off x="1203076" y="1097308"/>
        <a:ext cx="1093705" cy="656223"/>
      </dsp:txXfrm>
    </dsp:sp>
    <dsp:sp modelId="{3337679C-FFC6-8D4F-92F5-E0C6A5E5770B}">
      <dsp:nvSpPr>
        <dsp:cNvPr id="0" name=""/>
        <dsp:cNvSpPr/>
      </dsp:nvSpPr>
      <dsp:spPr>
        <a:xfrm>
          <a:off x="2406153" y="1097308"/>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Job Role</a:t>
          </a:r>
        </a:p>
      </dsp:txBody>
      <dsp:txXfrm>
        <a:off x="2406153" y="1097308"/>
        <a:ext cx="1093705" cy="656223"/>
      </dsp:txXfrm>
    </dsp:sp>
    <dsp:sp modelId="{47103197-C55D-B940-8124-C68310A7B421}">
      <dsp:nvSpPr>
        <dsp:cNvPr id="0" name=""/>
        <dsp:cNvSpPr/>
      </dsp:nvSpPr>
      <dsp:spPr>
        <a:xfrm>
          <a:off x="0" y="1862902"/>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Marital Status</a:t>
          </a:r>
        </a:p>
      </dsp:txBody>
      <dsp:txXfrm>
        <a:off x="0" y="1862902"/>
        <a:ext cx="1093705" cy="656223"/>
      </dsp:txXfrm>
    </dsp:sp>
    <dsp:sp modelId="{3033528B-340A-FC49-8F25-A6EF1A9D9E34}">
      <dsp:nvSpPr>
        <dsp:cNvPr id="0" name=""/>
        <dsp:cNvSpPr/>
      </dsp:nvSpPr>
      <dsp:spPr>
        <a:xfrm>
          <a:off x="1203076" y="1862902"/>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Monthly Income</a:t>
          </a:r>
        </a:p>
      </dsp:txBody>
      <dsp:txXfrm>
        <a:off x="1203076" y="1862902"/>
        <a:ext cx="1093705" cy="656223"/>
      </dsp:txXfrm>
    </dsp:sp>
    <dsp:sp modelId="{93B48DFB-95C5-1549-97E9-7CA8A2FD1E3A}">
      <dsp:nvSpPr>
        <dsp:cNvPr id="0" name=""/>
        <dsp:cNvSpPr/>
      </dsp:nvSpPr>
      <dsp:spPr>
        <a:xfrm>
          <a:off x="2406153" y="1862902"/>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Overtime</a:t>
          </a:r>
        </a:p>
      </dsp:txBody>
      <dsp:txXfrm>
        <a:off x="2406153" y="1862902"/>
        <a:ext cx="1093705" cy="656223"/>
      </dsp:txXfrm>
    </dsp:sp>
    <dsp:sp modelId="{DBEFEC44-B62C-A34A-B279-C178C23A7C8C}">
      <dsp:nvSpPr>
        <dsp:cNvPr id="0" name=""/>
        <dsp:cNvSpPr/>
      </dsp:nvSpPr>
      <dsp:spPr>
        <a:xfrm>
          <a:off x="0" y="2628496"/>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Stock Option Level</a:t>
          </a:r>
        </a:p>
      </dsp:txBody>
      <dsp:txXfrm>
        <a:off x="0" y="2628496"/>
        <a:ext cx="1093705" cy="656223"/>
      </dsp:txXfrm>
    </dsp:sp>
    <dsp:sp modelId="{18D8E19D-836E-BC49-89A6-75EE64EE1623}">
      <dsp:nvSpPr>
        <dsp:cNvPr id="0" name=""/>
        <dsp:cNvSpPr/>
      </dsp:nvSpPr>
      <dsp:spPr>
        <a:xfrm>
          <a:off x="1203076" y="2628496"/>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Total Working Years</a:t>
          </a:r>
        </a:p>
      </dsp:txBody>
      <dsp:txXfrm>
        <a:off x="1203076" y="2628496"/>
        <a:ext cx="1093705" cy="656223"/>
      </dsp:txXfrm>
    </dsp:sp>
    <dsp:sp modelId="{460363E2-2C34-084B-971E-BFB4924F2705}">
      <dsp:nvSpPr>
        <dsp:cNvPr id="0" name=""/>
        <dsp:cNvSpPr/>
      </dsp:nvSpPr>
      <dsp:spPr>
        <a:xfrm>
          <a:off x="2406153" y="2628496"/>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Work Life Balance</a:t>
          </a:r>
        </a:p>
      </dsp:txBody>
      <dsp:txXfrm>
        <a:off x="2406153" y="2628496"/>
        <a:ext cx="1093705" cy="656223"/>
      </dsp:txXfrm>
    </dsp:sp>
    <dsp:sp modelId="{C52CCC8A-737D-1A48-A869-72A31D23D3FB}">
      <dsp:nvSpPr>
        <dsp:cNvPr id="0" name=""/>
        <dsp:cNvSpPr/>
      </dsp:nvSpPr>
      <dsp:spPr>
        <a:xfrm>
          <a:off x="0" y="3394091"/>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Years at Company</a:t>
          </a:r>
        </a:p>
      </dsp:txBody>
      <dsp:txXfrm>
        <a:off x="0" y="3394091"/>
        <a:ext cx="1093705" cy="656223"/>
      </dsp:txXfrm>
    </dsp:sp>
    <dsp:sp modelId="{45FE4D8B-65F1-7C42-A9AB-F36C7C3E72B2}">
      <dsp:nvSpPr>
        <dsp:cNvPr id="0" name=""/>
        <dsp:cNvSpPr/>
      </dsp:nvSpPr>
      <dsp:spPr>
        <a:xfrm>
          <a:off x="1203076" y="3394091"/>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Years in Current Role</a:t>
          </a:r>
        </a:p>
      </dsp:txBody>
      <dsp:txXfrm>
        <a:off x="1203076" y="3394091"/>
        <a:ext cx="1093705" cy="656223"/>
      </dsp:txXfrm>
    </dsp:sp>
    <dsp:sp modelId="{B850A3F7-F61C-9E43-86F0-5FB5372F6DFF}">
      <dsp:nvSpPr>
        <dsp:cNvPr id="0" name=""/>
        <dsp:cNvSpPr/>
      </dsp:nvSpPr>
      <dsp:spPr>
        <a:xfrm>
          <a:off x="2406153" y="3394091"/>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Years with Current Manager</a:t>
          </a:r>
        </a:p>
      </dsp:txBody>
      <dsp:txXfrm>
        <a:off x="2406153" y="3394091"/>
        <a:ext cx="1093705" cy="6562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7619B-7CB8-7244-B408-1E8805947B2A}">
      <dsp:nvSpPr>
        <dsp:cNvPr id="0" name=""/>
        <dsp:cNvSpPr/>
      </dsp:nvSpPr>
      <dsp:spPr>
        <a:xfrm>
          <a:off x="0" y="331714"/>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Business Travel</a:t>
          </a:r>
        </a:p>
      </dsp:txBody>
      <dsp:txXfrm>
        <a:off x="0" y="331714"/>
        <a:ext cx="1093705" cy="656223"/>
      </dsp:txXfrm>
    </dsp:sp>
    <dsp:sp modelId="{0AE05636-7CB8-DC41-95F8-8E16C40BE6C5}">
      <dsp:nvSpPr>
        <dsp:cNvPr id="0" name=""/>
        <dsp:cNvSpPr/>
      </dsp:nvSpPr>
      <dsp:spPr>
        <a:xfrm>
          <a:off x="1203076" y="331714"/>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Distance From Home</a:t>
          </a:r>
        </a:p>
      </dsp:txBody>
      <dsp:txXfrm>
        <a:off x="1203076" y="331714"/>
        <a:ext cx="1093705" cy="656223"/>
      </dsp:txXfrm>
    </dsp:sp>
    <dsp:sp modelId="{F6CD60A3-3BD2-D54A-BC7B-76F7D35DDCE5}">
      <dsp:nvSpPr>
        <dsp:cNvPr id="0" name=""/>
        <dsp:cNvSpPr/>
      </dsp:nvSpPr>
      <dsp:spPr>
        <a:xfrm>
          <a:off x="2406153" y="331714"/>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Environment Satisfaction</a:t>
          </a:r>
        </a:p>
      </dsp:txBody>
      <dsp:txXfrm>
        <a:off x="2406153" y="331714"/>
        <a:ext cx="1093705" cy="656223"/>
      </dsp:txXfrm>
    </dsp:sp>
    <dsp:sp modelId="{7938513A-7EF1-5B4F-9829-259F04C099A9}">
      <dsp:nvSpPr>
        <dsp:cNvPr id="0" name=""/>
        <dsp:cNvSpPr/>
      </dsp:nvSpPr>
      <dsp:spPr>
        <a:xfrm>
          <a:off x="0" y="1097308"/>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Job Involvement</a:t>
          </a:r>
        </a:p>
      </dsp:txBody>
      <dsp:txXfrm>
        <a:off x="0" y="1097308"/>
        <a:ext cx="1093705" cy="656223"/>
      </dsp:txXfrm>
    </dsp:sp>
    <dsp:sp modelId="{D0BDF5E8-1EB7-2C4B-86D8-D1B251C3F697}">
      <dsp:nvSpPr>
        <dsp:cNvPr id="0" name=""/>
        <dsp:cNvSpPr/>
      </dsp:nvSpPr>
      <dsp:spPr>
        <a:xfrm>
          <a:off x="1203076" y="1097308"/>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Job Level</a:t>
          </a:r>
        </a:p>
      </dsp:txBody>
      <dsp:txXfrm>
        <a:off x="1203076" y="1097308"/>
        <a:ext cx="1093705" cy="656223"/>
      </dsp:txXfrm>
    </dsp:sp>
    <dsp:sp modelId="{3337679C-FFC6-8D4F-92F5-E0C6A5E5770B}">
      <dsp:nvSpPr>
        <dsp:cNvPr id="0" name=""/>
        <dsp:cNvSpPr/>
      </dsp:nvSpPr>
      <dsp:spPr>
        <a:xfrm>
          <a:off x="2406153" y="1097308"/>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strike="noStrike" kern="1200" dirty="0">
              <a:solidFill>
                <a:srgbClr val="1A3A54"/>
              </a:solidFill>
            </a:rPr>
            <a:t>Job Role</a:t>
          </a:r>
        </a:p>
      </dsp:txBody>
      <dsp:txXfrm>
        <a:off x="2406153" y="1097308"/>
        <a:ext cx="1093705" cy="656223"/>
      </dsp:txXfrm>
    </dsp:sp>
    <dsp:sp modelId="{47103197-C55D-B940-8124-C68310A7B421}">
      <dsp:nvSpPr>
        <dsp:cNvPr id="0" name=""/>
        <dsp:cNvSpPr/>
      </dsp:nvSpPr>
      <dsp:spPr>
        <a:xfrm>
          <a:off x="0" y="1862902"/>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Marital Status</a:t>
          </a:r>
        </a:p>
      </dsp:txBody>
      <dsp:txXfrm>
        <a:off x="0" y="1862902"/>
        <a:ext cx="1093705" cy="656223"/>
      </dsp:txXfrm>
    </dsp:sp>
    <dsp:sp modelId="{3033528B-340A-FC49-8F25-A6EF1A9D9E34}">
      <dsp:nvSpPr>
        <dsp:cNvPr id="0" name=""/>
        <dsp:cNvSpPr/>
      </dsp:nvSpPr>
      <dsp:spPr>
        <a:xfrm>
          <a:off x="1203076" y="1862902"/>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Monthly Income</a:t>
          </a:r>
        </a:p>
      </dsp:txBody>
      <dsp:txXfrm>
        <a:off x="1203076" y="1862902"/>
        <a:ext cx="1093705" cy="656223"/>
      </dsp:txXfrm>
    </dsp:sp>
    <dsp:sp modelId="{93B48DFB-95C5-1549-97E9-7CA8A2FD1E3A}">
      <dsp:nvSpPr>
        <dsp:cNvPr id="0" name=""/>
        <dsp:cNvSpPr/>
      </dsp:nvSpPr>
      <dsp:spPr>
        <a:xfrm>
          <a:off x="2406153" y="1862902"/>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Overtime</a:t>
          </a:r>
        </a:p>
      </dsp:txBody>
      <dsp:txXfrm>
        <a:off x="2406153" y="1862902"/>
        <a:ext cx="1093705" cy="656223"/>
      </dsp:txXfrm>
    </dsp:sp>
    <dsp:sp modelId="{DBEFEC44-B62C-A34A-B279-C178C23A7C8C}">
      <dsp:nvSpPr>
        <dsp:cNvPr id="0" name=""/>
        <dsp:cNvSpPr/>
      </dsp:nvSpPr>
      <dsp:spPr>
        <a:xfrm>
          <a:off x="0" y="2628496"/>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Stock Option Level</a:t>
          </a:r>
        </a:p>
      </dsp:txBody>
      <dsp:txXfrm>
        <a:off x="0" y="2628496"/>
        <a:ext cx="1093705" cy="656223"/>
      </dsp:txXfrm>
    </dsp:sp>
    <dsp:sp modelId="{18D8E19D-836E-BC49-89A6-75EE64EE1623}">
      <dsp:nvSpPr>
        <dsp:cNvPr id="0" name=""/>
        <dsp:cNvSpPr/>
      </dsp:nvSpPr>
      <dsp:spPr>
        <a:xfrm>
          <a:off x="1203076" y="2628496"/>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Total Working Years</a:t>
          </a:r>
        </a:p>
      </dsp:txBody>
      <dsp:txXfrm>
        <a:off x="1203076" y="2628496"/>
        <a:ext cx="1093705" cy="656223"/>
      </dsp:txXfrm>
    </dsp:sp>
    <dsp:sp modelId="{460363E2-2C34-084B-971E-BFB4924F2705}">
      <dsp:nvSpPr>
        <dsp:cNvPr id="0" name=""/>
        <dsp:cNvSpPr/>
      </dsp:nvSpPr>
      <dsp:spPr>
        <a:xfrm>
          <a:off x="2406153" y="2628496"/>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Work Life Balance</a:t>
          </a:r>
        </a:p>
      </dsp:txBody>
      <dsp:txXfrm>
        <a:off x="2406153" y="2628496"/>
        <a:ext cx="1093705" cy="656223"/>
      </dsp:txXfrm>
    </dsp:sp>
    <dsp:sp modelId="{C52CCC8A-737D-1A48-A869-72A31D23D3FB}">
      <dsp:nvSpPr>
        <dsp:cNvPr id="0" name=""/>
        <dsp:cNvSpPr/>
      </dsp:nvSpPr>
      <dsp:spPr>
        <a:xfrm>
          <a:off x="0" y="3394091"/>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Years at Company</a:t>
          </a:r>
        </a:p>
      </dsp:txBody>
      <dsp:txXfrm>
        <a:off x="0" y="3394091"/>
        <a:ext cx="1093705" cy="656223"/>
      </dsp:txXfrm>
    </dsp:sp>
    <dsp:sp modelId="{45FE4D8B-65F1-7C42-A9AB-F36C7C3E72B2}">
      <dsp:nvSpPr>
        <dsp:cNvPr id="0" name=""/>
        <dsp:cNvSpPr/>
      </dsp:nvSpPr>
      <dsp:spPr>
        <a:xfrm>
          <a:off x="1203076" y="3394091"/>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Years in Current Role</a:t>
          </a:r>
        </a:p>
      </dsp:txBody>
      <dsp:txXfrm>
        <a:off x="1203076" y="3394091"/>
        <a:ext cx="1093705" cy="656223"/>
      </dsp:txXfrm>
    </dsp:sp>
    <dsp:sp modelId="{B850A3F7-F61C-9E43-86F0-5FB5372F6DFF}">
      <dsp:nvSpPr>
        <dsp:cNvPr id="0" name=""/>
        <dsp:cNvSpPr/>
      </dsp:nvSpPr>
      <dsp:spPr>
        <a:xfrm>
          <a:off x="2406153" y="3394091"/>
          <a:ext cx="1093705" cy="6562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Years with Current Manager</a:t>
          </a:r>
        </a:p>
      </dsp:txBody>
      <dsp:txXfrm>
        <a:off x="2406153" y="3394091"/>
        <a:ext cx="1093705" cy="6562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05636-7CB8-DC41-95F8-8E16C40BE6C5}">
      <dsp:nvSpPr>
        <dsp:cNvPr id="0" name=""/>
        <dsp:cNvSpPr/>
      </dsp:nvSpPr>
      <dsp:spPr>
        <a:xfrm>
          <a:off x="219285" y="2082"/>
          <a:ext cx="1264498" cy="75573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Distance From Home</a:t>
          </a:r>
        </a:p>
      </dsp:txBody>
      <dsp:txXfrm>
        <a:off x="219285" y="2082"/>
        <a:ext cx="1264498" cy="755739"/>
      </dsp:txXfrm>
    </dsp:sp>
    <dsp:sp modelId="{F6CD60A3-3BD2-D54A-BC7B-76F7D35DDCE5}">
      <dsp:nvSpPr>
        <dsp:cNvPr id="0" name=""/>
        <dsp:cNvSpPr/>
      </dsp:nvSpPr>
      <dsp:spPr>
        <a:xfrm>
          <a:off x="1610233" y="603"/>
          <a:ext cx="1264498" cy="75869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Environment Satisfaction</a:t>
          </a:r>
        </a:p>
      </dsp:txBody>
      <dsp:txXfrm>
        <a:off x="1610233" y="603"/>
        <a:ext cx="1264498" cy="758698"/>
      </dsp:txXfrm>
    </dsp:sp>
    <dsp:sp modelId="{7938513A-7EF1-5B4F-9829-259F04C099A9}">
      <dsp:nvSpPr>
        <dsp:cNvPr id="0" name=""/>
        <dsp:cNvSpPr/>
      </dsp:nvSpPr>
      <dsp:spPr>
        <a:xfrm>
          <a:off x="219285" y="885751"/>
          <a:ext cx="1264498" cy="75869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Job Involvement</a:t>
          </a:r>
        </a:p>
      </dsp:txBody>
      <dsp:txXfrm>
        <a:off x="219285" y="885751"/>
        <a:ext cx="1264498" cy="758698"/>
      </dsp:txXfrm>
    </dsp:sp>
    <dsp:sp modelId="{D0BDF5E8-1EB7-2C4B-86D8-D1B251C3F697}">
      <dsp:nvSpPr>
        <dsp:cNvPr id="0" name=""/>
        <dsp:cNvSpPr/>
      </dsp:nvSpPr>
      <dsp:spPr>
        <a:xfrm>
          <a:off x="1610233" y="885751"/>
          <a:ext cx="1264498" cy="75869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Job Level</a:t>
          </a:r>
        </a:p>
      </dsp:txBody>
      <dsp:txXfrm>
        <a:off x="1610233" y="885751"/>
        <a:ext cx="1264498" cy="758698"/>
      </dsp:txXfrm>
    </dsp:sp>
    <dsp:sp modelId="{18D8E19D-836E-BC49-89A6-75EE64EE1623}">
      <dsp:nvSpPr>
        <dsp:cNvPr id="0" name=""/>
        <dsp:cNvSpPr/>
      </dsp:nvSpPr>
      <dsp:spPr>
        <a:xfrm>
          <a:off x="219285" y="1770900"/>
          <a:ext cx="1264498" cy="75869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Total Working Years</a:t>
          </a:r>
        </a:p>
      </dsp:txBody>
      <dsp:txXfrm>
        <a:off x="219285" y="1770900"/>
        <a:ext cx="1264498" cy="758698"/>
      </dsp:txXfrm>
    </dsp:sp>
    <dsp:sp modelId="{B850A3F7-F61C-9E43-86F0-5FB5372F6DFF}">
      <dsp:nvSpPr>
        <dsp:cNvPr id="0" name=""/>
        <dsp:cNvSpPr/>
      </dsp:nvSpPr>
      <dsp:spPr>
        <a:xfrm>
          <a:off x="1610233" y="1793635"/>
          <a:ext cx="1264498" cy="71323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Years with Current Manager</a:t>
          </a:r>
        </a:p>
      </dsp:txBody>
      <dsp:txXfrm>
        <a:off x="1610233" y="1793635"/>
        <a:ext cx="1264498" cy="713230"/>
      </dsp:txXfrm>
    </dsp:sp>
    <dsp:sp modelId="{7E710E01-B9F8-2841-B507-2D7C1B030152}">
      <dsp:nvSpPr>
        <dsp:cNvPr id="0" name=""/>
        <dsp:cNvSpPr/>
      </dsp:nvSpPr>
      <dsp:spPr>
        <a:xfrm>
          <a:off x="914759" y="2656049"/>
          <a:ext cx="1264498" cy="77318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Years with Current Manager</a:t>
          </a:r>
          <a:r>
            <a:rPr lang="en-US" sz="1400" kern="1200" baseline="30000" dirty="0"/>
            <a:t>2</a:t>
          </a:r>
        </a:p>
      </dsp:txBody>
      <dsp:txXfrm>
        <a:off x="914759" y="2656049"/>
        <a:ext cx="1264498" cy="7731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06436-E011-40B9-8F6D-4ABFE746602D}">
      <dsp:nvSpPr>
        <dsp:cNvPr id="0" name=""/>
        <dsp:cNvSpPr/>
      </dsp:nvSpPr>
      <dsp:spPr>
        <a:xfrm>
          <a:off x="679050" y="578169"/>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94044D-8451-45E5-8E9B-56F477A49D1F}">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33A753-82BA-4D01-9ACE-A2D37008E674}">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solidFill>
                <a:schemeClr val="bg1"/>
              </a:solidFill>
            </a:rPr>
            <a:t>Job level 4: </a:t>
          </a:r>
        </a:p>
        <a:p>
          <a:pPr marL="0" lvl="0" indent="0" algn="ctr" defTabSz="844550">
            <a:lnSpc>
              <a:spcPct val="100000"/>
            </a:lnSpc>
            <a:spcBef>
              <a:spcPct val="0"/>
            </a:spcBef>
            <a:spcAft>
              <a:spcPct val="35000"/>
            </a:spcAft>
            <a:buNone/>
            <a:defRPr cap="all"/>
          </a:pPr>
          <a:r>
            <a:rPr lang="en-US" sz="1900" kern="1200" dirty="0">
              <a:solidFill>
                <a:schemeClr val="bg1"/>
              </a:solidFill>
            </a:rPr>
            <a:t>increase pay</a:t>
          </a:r>
        </a:p>
      </dsp:txBody>
      <dsp:txXfrm>
        <a:off x="75768" y="3053169"/>
        <a:ext cx="3093750" cy="720000"/>
      </dsp:txXfrm>
    </dsp:sp>
    <dsp:sp modelId="{6DE822DE-8717-4089-9B3D-F241369B091C}">
      <dsp:nvSpPr>
        <dsp:cNvPr id="0" name=""/>
        <dsp:cNvSpPr/>
      </dsp:nvSpPr>
      <dsp:spPr>
        <a:xfrm>
          <a:off x="4314206" y="578169"/>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462342-F82B-4C9F-B234-87E1EEA9C986}">
      <dsp:nvSpPr>
        <dsp:cNvPr id="0" name=""/>
        <dsp:cNvSpPr/>
      </dsp:nvSpPr>
      <dsp:spPr>
        <a:xfrm>
          <a:off x="4716393" y="980356"/>
          <a:ext cx="1082812" cy="108281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F64E55-D9E3-41BB-A971-CD88A4C65257}">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solidFill>
                <a:schemeClr val="bg1"/>
              </a:solidFill>
            </a:rPr>
            <a:t>JOB LEVEL 1, 2, 3, 5:</a:t>
          </a:r>
        </a:p>
        <a:p>
          <a:pPr marL="0" lvl="0" indent="0" algn="ctr" defTabSz="844550">
            <a:lnSpc>
              <a:spcPct val="100000"/>
            </a:lnSpc>
            <a:spcBef>
              <a:spcPct val="0"/>
            </a:spcBef>
            <a:spcAft>
              <a:spcPct val="35000"/>
            </a:spcAft>
            <a:buNone/>
            <a:defRPr cap="all"/>
          </a:pPr>
          <a:r>
            <a:rPr lang="en-US" sz="1900" kern="1200" dirty="0">
              <a:solidFill>
                <a:schemeClr val="bg1"/>
              </a:solidFill>
            </a:rPr>
            <a:t>reduce overtime</a:t>
          </a:r>
        </a:p>
      </dsp:txBody>
      <dsp:txXfrm>
        <a:off x="3710925" y="3053169"/>
        <a:ext cx="3093750" cy="720000"/>
      </dsp:txXfrm>
    </dsp:sp>
    <dsp:sp modelId="{1B80D790-4686-431C-BE9F-E730BE47DB14}">
      <dsp:nvSpPr>
        <dsp:cNvPr id="0" name=""/>
        <dsp:cNvSpPr/>
      </dsp:nvSpPr>
      <dsp:spPr>
        <a:xfrm>
          <a:off x="7949362" y="578169"/>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FA9671-8485-4F31-B0A0-2E399EAB0622}">
      <dsp:nvSpPr>
        <dsp:cNvPr id="0" name=""/>
        <dsp:cNvSpPr/>
      </dsp:nvSpPr>
      <dsp:spPr>
        <a:xfrm>
          <a:off x="8351550" y="980356"/>
          <a:ext cx="1082812" cy="108281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6F9D7A-33DA-45D5-93E4-0F9864DA2F4C}">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solidFill>
                <a:schemeClr val="bg1"/>
              </a:solidFill>
            </a:rPr>
            <a:t>Job level 1: </a:t>
          </a:r>
        </a:p>
        <a:p>
          <a:pPr marL="0" lvl="0" indent="0" algn="ctr" defTabSz="844550">
            <a:lnSpc>
              <a:spcPct val="100000"/>
            </a:lnSpc>
            <a:spcBef>
              <a:spcPct val="0"/>
            </a:spcBef>
            <a:spcAft>
              <a:spcPct val="35000"/>
            </a:spcAft>
            <a:buNone/>
            <a:defRPr cap="all"/>
          </a:pPr>
          <a:r>
            <a:rPr lang="en-US" sz="1900" kern="1200" dirty="0">
              <a:solidFill>
                <a:schemeClr val="bg1"/>
              </a:solidFill>
            </a:rPr>
            <a:t>increase pay &amp; promote</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FC2629-EED5-054C-9991-369B4D2FF6A1}" type="datetimeFigureOut">
              <a:rPr lang="en-US" smtClean="0"/>
              <a:t>4/17/24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6179E5-38A0-1746-8B48-850A6B8C6C0E}" type="slidenum">
              <a:rPr lang="en-US" smtClean="0"/>
              <a:t>‹#›</a:t>
            </a:fld>
            <a:endParaRPr lang="en-US"/>
          </a:p>
        </p:txBody>
      </p:sp>
    </p:spTree>
    <p:extLst>
      <p:ext uri="{BB962C8B-B14F-4D97-AF65-F5344CB8AC3E}">
        <p14:creationId xmlns:p14="http://schemas.microsoft.com/office/powerpoint/2010/main" val="3548651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Hello, everyone. I'm Kristin Henderson from DDS Analytics.</a:t>
            </a:r>
          </a:p>
          <a:p>
            <a:pPr marL="0" marR="0">
              <a:spcBef>
                <a:spcPts val="0"/>
              </a:spcBef>
              <a:spcAft>
                <a:spcPts val="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Today I will present my analysis of your employee attrition data.</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A6179E5-38A0-1746-8B48-850A6B8C6C0E}" type="slidenum">
              <a:rPr lang="en-US" smtClean="0"/>
              <a:t>1</a:t>
            </a:fld>
            <a:endParaRPr lang="en-US"/>
          </a:p>
        </p:txBody>
      </p:sp>
    </p:spTree>
    <p:extLst>
      <p:ext uri="{BB962C8B-B14F-4D97-AF65-F5344CB8AC3E}">
        <p14:creationId xmlns:p14="http://schemas.microsoft.com/office/powerpoint/2010/main" val="380878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If you have any questions, feel free to reach out with the email address provided here. Additional resources and data can be found in the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github</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repository.</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interactive app can be accessed with the bottom link. </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Thank you very much for your time.</a:t>
            </a:r>
          </a:p>
        </p:txBody>
      </p:sp>
      <p:sp>
        <p:nvSpPr>
          <p:cNvPr id="4" name="Slide Number Placeholder 3"/>
          <p:cNvSpPr>
            <a:spLocks noGrp="1"/>
          </p:cNvSpPr>
          <p:nvPr>
            <p:ph type="sldNum" sz="quarter" idx="5"/>
          </p:nvPr>
        </p:nvSpPr>
        <p:spPr/>
        <p:txBody>
          <a:bodyPr/>
          <a:lstStyle/>
          <a:p>
            <a:fld id="{FA6179E5-38A0-1746-8B48-850A6B8C6C0E}" type="slidenum">
              <a:rPr lang="en-US" smtClean="0"/>
              <a:t>10</a:t>
            </a:fld>
            <a:endParaRPr lang="en-US"/>
          </a:p>
        </p:txBody>
      </p:sp>
    </p:spTree>
    <p:extLst>
      <p:ext uri="{BB962C8B-B14F-4D97-AF65-F5344CB8AC3E}">
        <p14:creationId xmlns:p14="http://schemas.microsoft.com/office/powerpoint/2010/main" val="1998462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A6179E5-38A0-1746-8B48-850A6B8C6C0E}" type="slidenum">
              <a:rPr lang="en-US" smtClean="0"/>
              <a:t>11</a:t>
            </a:fld>
            <a:endParaRPr lang="en-US"/>
          </a:p>
        </p:txBody>
      </p:sp>
    </p:spTree>
    <p:extLst>
      <p:ext uri="{BB962C8B-B14F-4D97-AF65-F5344CB8AC3E}">
        <p14:creationId xmlns:p14="http://schemas.microsoft.com/office/powerpoint/2010/main" val="3154289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A6179E5-38A0-1746-8B48-850A6B8C6C0E}" type="slidenum">
              <a:rPr lang="en-US" smtClean="0"/>
              <a:t>12</a:t>
            </a:fld>
            <a:endParaRPr lang="en-US"/>
          </a:p>
        </p:txBody>
      </p:sp>
    </p:spTree>
    <p:extLst>
      <p:ext uri="{BB962C8B-B14F-4D97-AF65-F5344CB8AC3E}">
        <p14:creationId xmlns:p14="http://schemas.microsoft.com/office/powerpoint/2010/main" val="263850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Job level is another predictor of attrition. On the top graph, each job level is plotted separately for the attrition groups and the bottom shows job levels among all employees.</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Job level 1 accounts for over 60% of employees that leave, more than 20% higher than the overall proportion of employees in job level 1.</a:t>
            </a:r>
          </a:p>
        </p:txBody>
      </p:sp>
      <p:sp>
        <p:nvSpPr>
          <p:cNvPr id="4" name="Slide Number Placeholder 3"/>
          <p:cNvSpPr>
            <a:spLocks noGrp="1"/>
          </p:cNvSpPr>
          <p:nvPr>
            <p:ph type="sldNum" sz="quarter" idx="5"/>
          </p:nvPr>
        </p:nvSpPr>
        <p:spPr/>
        <p:txBody>
          <a:bodyPr/>
          <a:lstStyle/>
          <a:p>
            <a:fld id="{FA6179E5-38A0-1746-8B48-850A6B8C6C0E}" type="slidenum">
              <a:rPr lang="en-US" smtClean="0"/>
              <a:t>13</a:t>
            </a:fld>
            <a:endParaRPr lang="en-US"/>
          </a:p>
        </p:txBody>
      </p:sp>
    </p:spTree>
    <p:extLst>
      <p:ext uri="{BB962C8B-B14F-4D97-AF65-F5344CB8AC3E}">
        <p14:creationId xmlns:p14="http://schemas.microsoft.com/office/powerpoint/2010/main" val="2384020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is a similar plot displaying overtime, with the proportion of employees working overtime plotted separately for attrition groups on the top and then on the bottom for all employees. Among employees that leave, more than 55% work overtime which is more than 25% higher than the overall proportion of employees working overtime.</a:t>
            </a:r>
          </a:p>
        </p:txBody>
      </p:sp>
      <p:sp>
        <p:nvSpPr>
          <p:cNvPr id="4" name="Slide Number Placeholder 3"/>
          <p:cNvSpPr>
            <a:spLocks noGrp="1"/>
          </p:cNvSpPr>
          <p:nvPr>
            <p:ph type="sldNum" sz="quarter" idx="5"/>
          </p:nvPr>
        </p:nvSpPr>
        <p:spPr/>
        <p:txBody>
          <a:bodyPr/>
          <a:lstStyle/>
          <a:p>
            <a:fld id="{FA6179E5-38A0-1746-8B48-850A6B8C6C0E}" type="slidenum">
              <a:rPr lang="en-US" smtClean="0"/>
              <a:t>14</a:t>
            </a:fld>
            <a:endParaRPr lang="en-US"/>
          </a:p>
        </p:txBody>
      </p:sp>
    </p:spTree>
    <p:extLst>
      <p:ext uri="{BB962C8B-B14F-4D97-AF65-F5344CB8AC3E}">
        <p14:creationId xmlns:p14="http://schemas.microsoft.com/office/powerpoint/2010/main" val="2378208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There is a larger income gap between attrition groups in employees working overtime, indicating a possibility that lower income and overtime make attrition more likely.</a:t>
            </a:r>
            <a:endParaRPr lang="en-US" dirty="0"/>
          </a:p>
        </p:txBody>
      </p:sp>
      <p:sp>
        <p:nvSpPr>
          <p:cNvPr id="4" name="Slide Number Placeholder 3"/>
          <p:cNvSpPr>
            <a:spLocks noGrp="1"/>
          </p:cNvSpPr>
          <p:nvPr>
            <p:ph type="sldNum" sz="quarter" idx="5"/>
          </p:nvPr>
        </p:nvSpPr>
        <p:spPr/>
        <p:txBody>
          <a:bodyPr/>
          <a:lstStyle/>
          <a:p>
            <a:fld id="{FA6179E5-38A0-1746-8B48-850A6B8C6C0E}" type="slidenum">
              <a:rPr lang="en-US" smtClean="0"/>
              <a:t>15</a:t>
            </a:fld>
            <a:endParaRPr lang="en-US"/>
          </a:p>
        </p:txBody>
      </p:sp>
    </p:spTree>
    <p:extLst>
      <p:ext uri="{BB962C8B-B14F-4D97-AF65-F5344CB8AC3E}">
        <p14:creationId xmlns:p14="http://schemas.microsoft.com/office/powerpoint/2010/main" val="3819423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6179E5-38A0-1746-8B48-850A6B8C6C0E}" type="slidenum">
              <a:rPr lang="en-US" smtClean="0"/>
              <a:t>16</a:t>
            </a:fld>
            <a:endParaRPr lang="en-US"/>
          </a:p>
        </p:txBody>
      </p:sp>
    </p:spTree>
    <p:extLst>
      <p:ext uri="{BB962C8B-B14F-4D97-AF65-F5344CB8AC3E}">
        <p14:creationId xmlns:p14="http://schemas.microsoft.com/office/powerpoint/2010/main" val="3690646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6179E5-38A0-1746-8B48-850A6B8C6C0E}" type="slidenum">
              <a:rPr lang="en-US" smtClean="0"/>
              <a:t>17</a:t>
            </a:fld>
            <a:endParaRPr lang="en-US"/>
          </a:p>
        </p:txBody>
      </p:sp>
    </p:spTree>
    <p:extLst>
      <p:ext uri="{BB962C8B-B14F-4D97-AF65-F5344CB8AC3E}">
        <p14:creationId xmlns:p14="http://schemas.microsoft.com/office/powerpoint/2010/main" val="1316777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interested in how Job Roles may be related to other features of the data, all the plots are in the </a:t>
            </a:r>
            <a:r>
              <a:rPr lang="en-US" dirty="0" err="1"/>
              <a:t>github</a:t>
            </a:r>
            <a:r>
              <a:rPr lang="en-US" dirty="0"/>
              <a:t> repository and the link is at the end of the presentation.</a:t>
            </a:r>
          </a:p>
        </p:txBody>
      </p:sp>
      <p:sp>
        <p:nvSpPr>
          <p:cNvPr id="4" name="Slide Number Placeholder 3"/>
          <p:cNvSpPr>
            <a:spLocks noGrp="1"/>
          </p:cNvSpPr>
          <p:nvPr>
            <p:ph type="sldNum" sz="quarter" idx="5"/>
          </p:nvPr>
        </p:nvSpPr>
        <p:spPr/>
        <p:txBody>
          <a:bodyPr/>
          <a:lstStyle/>
          <a:p>
            <a:fld id="{FA6179E5-38A0-1746-8B48-850A6B8C6C0E}" type="slidenum">
              <a:rPr lang="en-US" smtClean="0"/>
              <a:t>18</a:t>
            </a:fld>
            <a:endParaRPr lang="en-US"/>
          </a:p>
        </p:txBody>
      </p:sp>
    </p:spTree>
    <p:extLst>
      <p:ext uri="{BB962C8B-B14F-4D97-AF65-F5344CB8AC3E}">
        <p14:creationId xmlns:p14="http://schemas.microsoft.com/office/powerpoint/2010/main" val="313460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First, I’ll take you through a brief description of how I did the analysis.</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I’ll go through the top 3 factors leading to attrition</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Then I’ll tell you about a predictive model for attrition.</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 will give a short demo of an interactive app that allows you visualize some of these trends.</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I’ll talk about another model for predicting monthly income.</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Finally, I’ll go through some recommendations.</a:t>
            </a:r>
          </a:p>
        </p:txBody>
      </p:sp>
      <p:sp>
        <p:nvSpPr>
          <p:cNvPr id="4" name="Slide Number Placeholder 3"/>
          <p:cNvSpPr>
            <a:spLocks noGrp="1"/>
          </p:cNvSpPr>
          <p:nvPr>
            <p:ph type="sldNum" sz="quarter" idx="5"/>
          </p:nvPr>
        </p:nvSpPr>
        <p:spPr/>
        <p:txBody>
          <a:bodyPr/>
          <a:lstStyle/>
          <a:p>
            <a:fld id="{FA6179E5-38A0-1746-8B48-850A6B8C6C0E}" type="slidenum">
              <a:rPr lang="en-US" smtClean="0"/>
              <a:t>2</a:t>
            </a:fld>
            <a:endParaRPr lang="en-US"/>
          </a:p>
        </p:txBody>
      </p:sp>
    </p:spTree>
    <p:extLst>
      <p:ext uri="{BB962C8B-B14F-4D97-AF65-F5344CB8AC3E}">
        <p14:creationId xmlns:p14="http://schemas.microsoft.com/office/powerpoint/2010/main" val="239330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Started by plotting each variable to compare the attrition groups. Variables listed seemed to show differences in these populations. These four seemed particularly important.</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For example, let’s look at the proportion of attrition in each job level. Over a quarter of the employees in job level 1 leave the company. This is an attrition rate at least 13% higher than any other job level.</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To illustrate an example of a variable lacking evidence of an association with attrition, we can look at gender. There in almost no difference in attrition rates between males and females.</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Next, I ran statistics for each of these 21 variables, checking for evidence of differences between the attrition groups. These list, including again the four starred, had significant differences below the alpha 0.05 level.</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From this list, I identified a subset of three variables that achieved the highest specificity when used in a predictive model for attrition. Specificity refers to the percentage of instances where attrition is correctly predicted.</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top 3 factors leading to attrition are Job Level, Monthly Income and Overtime.</a:t>
            </a:r>
          </a:p>
        </p:txBody>
      </p:sp>
      <p:sp>
        <p:nvSpPr>
          <p:cNvPr id="4" name="Slide Number Placeholder 3"/>
          <p:cNvSpPr>
            <a:spLocks noGrp="1"/>
          </p:cNvSpPr>
          <p:nvPr>
            <p:ph type="sldNum" sz="quarter" idx="5"/>
          </p:nvPr>
        </p:nvSpPr>
        <p:spPr/>
        <p:txBody>
          <a:bodyPr/>
          <a:lstStyle/>
          <a:p>
            <a:fld id="{FA6179E5-38A0-1746-8B48-850A6B8C6C0E}" type="slidenum">
              <a:rPr lang="en-US" smtClean="0"/>
              <a:t>3</a:t>
            </a:fld>
            <a:endParaRPr lang="en-US"/>
          </a:p>
        </p:txBody>
      </p:sp>
    </p:spTree>
    <p:extLst>
      <p:ext uri="{BB962C8B-B14F-4D97-AF65-F5344CB8AC3E}">
        <p14:creationId xmlns:p14="http://schemas.microsoft.com/office/powerpoint/2010/main" val="1407775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plot illustrates the positive relationship between job levels and income.</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It reveals a large income gap between employees that stay and those that leave in job level 4.</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Job levels 1 and 3 have a small trend of attrition with lower median incomes.</a:t>
            </a:r>
          </a:p>
          <a:p>
            <a:endParaRPr lang="en-US" dirty="0"/>
          </a:p>
        </p:txBody>
      </p:sp>
      <p:sp>
        <p:nvSpPr>
          <p:cNvPr id="4" name="Slide Number Placeholder 3"/>
          <p:cNvSpPr>
            <a:spLocks noGrp="1"/>
          </p:cNvSpPr>
          <p:nvPr>
            <p:ph type="sldNum" sz="quarter" idx="5"/>
          </p:nvPr>
        </p:nvSpPr>
        <p:spPr/>
        <p:txBody>
          <a:bodyPr/>
          <a:lstStyle/>
          <a:p>
            <a:fld id="{FA6179E5-38A0-1746-8B48-850A6B8C6C0E}" type="slidenum">
              <a:rPr lang="en-US" smtClean="0"/>
              <a:t>4</a:t>
            </a:fld>
            <a:endParaRPr lang="en-US"/>
          </a:p>
        </p:txBody>
      </p:sp>
    </p:spTree>
    <p:extLst>
      <p:ext uri="{BB962C8B-B14F-4D97-AF65-F5344CB8AC3E}">
        <p14:creationId xmlns:p14="http://schemas.microsoft.com/office/powerpoint/2010/main" val="3365986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Among employees that do NOT work overtime, attrition rates are low, under 15% for job level 1 and under 10% for the others.</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However, the story changes for employees working at least an hour of overtime.</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Over 50% of employees in job level 1 working overtime choose to leave.</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pattern holds true across all job levels except for job level 4, with attrition rates more than doubling among overtime workers.</a:t>
            </a:r>
          </a:p>
        </p:txBody>
      </p:sp>
      <p:sp>
        <p:nvSpPr>
          <p:cNvPr id="4" name="Slide Number Placeholder 3"/>
          <p:cNvSpPr>
            <a:spLocks noGrp="1"/>
          </p:cNvSpPr>
          <p:nvPr>
            <p:ph type="sldNum" sz="quarter" idx="5"/>
          </p:nvPr>
        </p:nvSpPr>
        <p:spPr/>
        <p:txBody>
          <a:bodyPr/>
          <a:lstStyle/>
          <a:p>
            <a:fld id="{FA6179E5-38A0-1746-8B48-850A6B8C6C0E}" type="slidenum">
              <a:rPr lang="en-US" smtClean="0"/>
              <a:t>5</a:t>
            </a:fld>
            <a:endParaRPr lang="en-US"/>
          </a:p>
        </p:txBody>
      </p:sp>
    </p:spTree>
    <p:extLst>
      <p:ext uri="{BB962C8B-B14F-4D97-AF65-F5344CB8AC3E}">
        <p14:creationId xmlns:p14="http://schemas.microsoft.com/office/powerpoint/2010/main" val="3686889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For predicting attrition, this set of variables produced the best model. I used them in a Naïve Bayes model.</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model achieved a sensitivity of 83%, a measure of correctly predicting employees that stay. </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specificity of the model was 67%, which is the percent of correct predictions for employees that leave.</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Using all the same variables except job role, I compared the Naïve Bayes to a k-NN model.</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sum of the sensitivity and specificity was nearly equal to the previous model, indicating that the predictions aren’t dependent on the model but on the data.</a:t>
            </a:r>
          </a:p>
        </p:txBody>
      </p:sp>
      <p:sp>
        <p:nvSpPr>
          <p:cNvPr id="4" name="Slide Number Placeholder 3"/>
          <p:cNvSpPr>
            <a:spLocks noGrp="1"/>
          </p:cNvSpPr>
          <p:nvPr>
            <p:ph type="sldNum" sz="quarter" idx="5"/>
          </p:nvPr>
        </p:nvSpPr>
        <p:spPr/>
        <p:txBody>
          <a:bodyPr/>
          <a:lstStyle/>
          <a:p>
            <a:fld id="{FA6179E5-38A0-1746-8B48-850A6B8C6C0E}" type="slidenum">
              <a:rPr lang="en-US" smtClean="0"/>
              <a:t>6</a:t>
            </a:fld>
            <a:endParaRPr lang="en-US"/>
          </a:p>
        </p:txBody>
      </p:sp>
    </p:spTree>
    <p:extLst>
      <p:ext uri="{BB962C8B-B14F-4D97-AF65-F5344CB8AC3E}">
        <p14:creationId xmlns:p14="http://schemas.microsoft.com/office/powerpoint/2010/main" val="527825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I’m going to play a short demo of an interactive app I developed.</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It displays the distribution of monthly income for each attrition group for any individual or combination of job roles.</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You can specify the income range that you are interested in, and as you change the parameters it updates the percent of attrition and the distributions.</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I'll provide the link at the end of the talk.</a:t>
            </a:r>
          </a:p>
        </p:txBody>
      </p:sp>
      <p:sp>
        <p:nvSpPr>
          <p:cNvPr id="4" name="Slide Number Placeholder 3"/>
          <p:cNvSpPr>
            <a:spLocks noGrp="1"/>
          </p:cNvSpPr>
          <p:nvPr>
            <p:ph type="sldNum" sz="quarter" idx="5"/>
          </p:nvPr>
        </p:nvSpPr>
        <p:spPr/>
        <p:txBody>
          <a:bodyPr/>
          <a:lstStyle/>
          <a:p>
            <a:fld id="{FA6179E5-38A0-1746-8B48-850A6B8C6C0E}" type="slidenum">
              <a:rPr lang="en-US" smtClean="0"/>
              <a:t>7</a:t>
            </a:fld>
            <a:endParaRPr lang="en-US"/>
          </a:p>
        </p:txBody>
      </p:sp>
    </p:spTree>
    <p:extLst>
      <p:ext uri="{BB962C8B-B14F-4D97-AF65-F5344CB8AC3E}">
        <p14:creationId xmlns:p14="http://schemas.microsoft.com/office/powerpoint/2010/main" val="56274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addition to attrition prediction, I developed a linear regression model for predicting income.</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These 7 variables achieve the lowest error rates.</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My error metric was root mean squared error or RMSE with a target of less than 3000, the lower the better.</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model achieved an RMSE of 1357 on the training data and 1382 on an independent validation set.</a:t>
            </a:r>
          </a:p>
        </p:txBody>
      </p:sp>
      <p:sp>
        <p:nvSpPr>
          <p:cNvPr id="4" name="Slide Number Placeholder 3"/>
          <p:cNvSpPr>
            <a:spLocks noGrp="1"/>
          </p:cNvSpPr>
          <p:nvPr>
            <p:ph type="sldNum" sz="quarter" idx="5"/>
          </p:nvPr>
        </p:nvSpPr>
        <p:spPr/>
        <p:txBody>
          <a:bodyPr/>
          <a:lstStyle/>
          <a:p>
            <a:fld id="{FA6179E5-38A0-1746-8B48-850A6B8C6C0E}" type="slidenum">
              <a:rPr lang="en-US" smtClean="0"/>
              <a:t>8</a:t>
            </a:fld>
            <a:endParaRPr lang="en-US"/>
          </a:p>
        </p:txBody>
      </p:sp>
    </p:spTree>
    <p:extLst>
      <p:ext uri="{BB962C8B-B14F-4D97-AF65-F5344CB8AC3E}">
        <p14:creationId xmlns:p14="http://schemas.microsoft.com/office/powerpoint/2010/main" val="3932795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Based on my analysis, I recommend increasing monthly pay for job level 4 employees earning under 14,000.</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For other job levels, reduce overtime.</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And for Job level 1 prioritize salary hikes and advancement.</a:t>
            </a:r>
          </a:p>
        </p:txBody>
      </p:sp>
      <p:sp>
        <p:nvSpPr>
          <p:cNvPr id="4" name="Slide Number Placeholder 3"/>
          <p:cNvSpPr>
            <a:spLocks noGrp="1"/>
          </p:cNvSpPr>
          <p:nvPr>
            <p:ph type="sldNum" sz="quarter" idx="5"/>
          </p:nvPr>
        </p:nvSpPr>
        <p:spPr/>
        <p:txBody>
          <a:bodyPr/>
          <a:lstStyle/>
          <a:p>
            <a:fld id="{FA6179E5-38A0-1746-8B48-850A6B8C6C0E}" type="slidenum">
              <a:rPr lang="en-US" smtClean="0"/>
              <a:t>9</a:t>
            </a:fld>
            <a:endParaRPr lang="en-US"/>
          </a:p>
        </p:txBody>
      </p:sp>
    </p:spTree>
    <p:extLst>
      <p:ext uri="{BB962C8B-B14F-4D97-AF65-F5344CB8AC3E}">
        <p14:creationId xmlns:p14="http://schemas.microsoft.com/office/powerpoint/2010/main" val="3511391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E0900-2EEB-39C9-463B-38029F99F5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967EE8-A638-3682-DB16-C474C63BF4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1B3AF0-17FF-5483-3E90-4DD6E71C4ECB}"/>
              </a:ext>
            </a:extLst>
          </p:cNvPr>
          <p:cNvSpPr>
            <a:spLocks noGrp="1"/>
          </p:cNvSpPr>
          <p:nvPr>
            <p:ph type="dt" sz="half" idx="10"/>
          </p:nvPr>
        </p:nvSpPr>
        <p:spPr/>
        <p:txBody>
          <a:bodyPr/>
          <a:lstStyle/>
          <a:p>
            <a:fld id="{DBEF20FD-83BD-8B47-B494-228112AD6645}" type="datetimeFigureOut">
              <a:rPr lang="en-US" smtClean="0"/>
              <a:t>4/17/24</a:t>
            </a:fld>
            <a:endParaRPr lang="en-US"/>
          </a:p>
        </p:txBody>
      </p:sp>
      <p:sp>
        <p:nvSpPr>
          <p:cNvPr id="5" name="Footer Placeholder 4">
            <a:extLst>
              <a:ext uri="{FF2B5EF4-FFF2-40B4-BE49-F238E27FC236}">
                <a16:creationId xmlns:a16="http://schemas.microsoft.com/office/drawing/2014/main" id="{0B5FB038-300E-4E27-876E-665691E952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23AC05-244B-0A18-F159-F5A8A38F022E}"/>
              </a:ext>
            </a:extLst>
          </p:cNvPr>
          <p:cNvSpPr>
            <a:spLocks noGrp="1"/>
          </p:cNvSpPr>
          <p:nvPr>
            <p:ph type="sldNum" sz="quarter" idx="12"/>
          </p:nvPr>
        </p:nvSpPr>
        <p:spPr/>
        <p:txBody>
          <a:bodyPr/>
          <a:lstStyle/>
          <a:p>
            <a:fld id="{09D05889-6E90-914C-A05B-F49E757DDD50}" type="slidenum">
              <a:rPr lang="en-US" smtClean="0"/>
              <a:t>‹#›</a:t>
            </a:fld>
            <a:endParaRPr lang="en-US"/>
          </a:p>
        </p:txBody>
      </p:sp>
    </p:spTree>
    <p:extLst>
      <p:ext uri="{BB962C8B-B14F-4D97-AF65-F5344CB8AC3E}">
        <p14:creationId xmlns:p14="http://schemas.microsoft.com/office/powerpoint/2010/main" val="457755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12FD0-E210-798E-C510-D1A9BDB187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F67922-A28C-BAB4-A74C-3C0507F12F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C65DEF-5166-212F-29FE-4E31D98A136B}"/>
              </a:ext>
            </a:extLst>
          </p:cNvPr>
          <p:cNvSpPr>
            <a:spLocks noGrp="1"/>
          </p:cNvSpPr>
          <p:nvPr>
            <p:ph type="dt" sz="half" idx="10"/>
          </p:nvPr>
        </p:nvSpPr>
        <p:spPr/>
        <p:txBody>
          <a:bodyPr/>
          <a:lstStyle/>
          <a:p>
            <a:fld id="{DBEF20FD-83BD-8B47-B494-228112AD6645}" type="datetimeFigureOut">
              <a:rPr lang="en-US" smtClean="0"/>
              <a:t>4/17/24</a:t>
            </a:fld>
            <a:endParaRPr lang="en-US"/>
          </a:p>
        </p:txBody>
      </p:sp>
      <p:sp>
        <p:nvSpPr>
          <p:cNvPr id="5" name="Footer Placeholder 4">
            <a:extLst>
              <a:ext uri="{FF2B5EF4-FFF2-40B4-BE49-F238E27FC236}">
                <a16:creationId xmlns:a16="http://schemas.microsoft.com/office/drawing/2014/main" id="{B26FB538-6419-1B9A-D786-990DD493F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998304-91EE-7BB9-856E-034BC7634948}"/>
              </a:ext>
            </a:extLst>
          </p:cNvPr>
          <p:cNvSpPr>
            <a:spLocks noGrp="1"/>
          </p:cNvSpPr>
          <p:nvPr>
            <p:ph type="sldNum" sz="quarter" idx="12"/>
          </p:nvPr>
        </p:nvSpPr>
        <p:spPr/>
        <p:txBody>
          <a:bodyPr/>
          <a:lstStyle/>
          <a:p>
            <a:fld id="{09D05889-6E90-914C-A05B-F49E757DDD50}" type="slidenum">
              <a:rPr lang="en-US" smtClean="0"/>
              <a:t>‹#›</a:t>
            </a:fld>
            <a:endParaRPr lang="en-US"/>
          </a:p>
        </p:txBody>
      </p:sp>
    </p:spTree>
    <p:extLst>
      <p:ext uri="{BB962C8B-B14F-4D97-AF65-F5344CB8AC3E}">
        <p14:creationId xmlns:p14="http://schemas.microsoft.com/office/powerpoint/2010/main" val="3732584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2BA3CB-2D32-0783-A702-860E770BDE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245AFD-D6EB-14FD-91C1-CD9CC60F57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D8BBC-B70C-DC1C-85A1-C904DF4D5C44}"/>
              </a:ext>
            </a:extLst>
          </p:cNvPr>
          <p:cNvSpPr>
            <a:spLocks noGrp="1"/>
          </p:cNvSpPr>
          <p:nvPr>
            <p:ph type="dt" sz="half" idx="10"/>
          </p:nvPr>
        </p:nvSpPr>
        <p:spPr/>
        <p:txBody>
          <a:bodyPr/>
          <a:lstStyle/>
          <a:p>
            <a:fld id="{DBEF20FD-83BD-8B47-B494-228112AD6645}" type="datetimeFigureOut">
              <a:rPr lang="en-US" smtClean="0"/>
              <a:t>4/17/24</a:t>
            </a:fld>
            <a:endParaRPr lang="en-US"/>
          </a:p>
        </p:txBody>
      </p:sp>
      <p:sp>
        <p:nvSpPr>
          <p:cNvPr id="5" name="Footer Placeholder 4">
            <a:extLst>
              <a:ext uri="{FF2B5EF4-FFF2-40B4-BE49-F238E27FC236}">
                <a16:creationId xmlns:a16="http://schemas.microsoft.com/office/drawing/2014/main" id="{280DEB32-43A3-BD21-2F82-9B0239EC15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7D4CA1-E7B8-0206-23B2-C138EF829796}"/>
              </a:ext>
            </a:extLst>
          </p:cNvPr>
          <p:cNvSpPr>
            <a:spLocks noGrp="1"/>
          </p:cNvSpPr>
          <p:nvPr>
            <p:ph type="sldNum" sz="quarter" idx="12"/>
          </p:nvPr>
        </p:nvSpPr>
        <p:spPr/>
        <p:txBody>
          <a:bodyPr/>
          <a:lstStyle/>
          <a:p>
            <a:fld id="{09D05889-6E90-914C-A05B-F49E757DDD50}" type="slidenum">
              <a:rPr lang="en-US" smtClean="0"/>
              <a:t>‹#›</a:t>
            </a:fld>
            <a:endParaRPr lang="en-US"/>
          </a:p>
        </p:txBody>
      </p:sp>
    </p:spTree>
    <p:extLst>
      <p:ext uri="{BB962C8B-B14F-4D97-AF65-F5344CB8AC3E}">
        <p14:creationId xmlns:p14="http://schemas.microsoft.com/office/powerpoint/2010/main" val="1879470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3488-6B27-AA43-E4E0-25C37F2E90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E97849-439F-B19E-0FAB-E5195930F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2BA636-DDAD-EE72-7C26-6DCE5A9BA35D}"/>
              </a:ext>
            </a:extLst>
          </p:cNvPr>
          <p:cNvSpPr>
            <a:spLocks noGrp="1"/>
          </p:cNvSpPr>
          <p:nvPr>
            <p:ph type="dt" sz="half" idx="10"/>
          </p:nvPr>
        </p:nvSpPr>
        <p:spPr/>
        <p:txBody>
          <a:bodyPr/>
          <a:lstStyle/>
          <a:p>
            <a:fld id="{DBEF20FD-83BD-8B47-B494-228112AD6645}" type="datetimeFigureOut">
              <a:rPr lang="en-US" smtClean="0"/>
              <a:t>4/17/24</a:t>
            </a:fld>
            <a:endParaRPr lang="en-US"/>
          </a:p>
        </p:txBody>
      </p:sp>
      <p:sp>
        <p:nvSpPr>
          <p:cNvPr id="5" name="Footer Placeholder 4">
            <a:extLst>
              <a:ext uri="{FF2B5EF4-FFF2-40B4-BE49-F238E27FC236}">
                <a16:creationId xmlns:a16="http://schemas.microsoft.com/office/drawing/2014/main" id="{E809E7E1-8B8A-B6FD-789A-AEB87E1DD3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C7E39F-ABEC-4CAB-D7F9-96E0B2F94298}"/>
              </a:ext>
            </a:extLst>
          </p:cNvPr>
          <p:cNvSpPr>
            <a:spLocks noGrp="1"/>
          </p:cNvSpPr>
          <p:nvPr>
            <p:ph type="sldNum" sz="quarter" idx="12"/>
          </p:nvPr>
        </p:nvSpPr>
        <p:spPr/>
        <p:txBody>
          <a:bodyPr/>
          <a:lstStyle/>
          <a:p>
            <a:fld id="{09D05889-6E90-914C-A05B-F49E757DDD50}" type="slidenum">
              <a:rPr lang="en-US" smtClean="0"/>
              <a:t>‹#›</a:t>
            </a:fld>
            <a:endParaRPr lang="en-US"/>
          </a:p>
        </p:txBody>
      </p:sp>
    </p:spTree>
    <p:extLst>
      <p:ext uri="{BB962C8B-B14F-4D97-AF65-F5344CB8AC3E}">
        <p14:creationId xmlns:p14="http://schemas.microsoft.com/office/powerpoint/2010/main" val="3321932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A88F-A8C6-5DDE-966D-54DC8EDE61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A54576-9CC7-C0FB-8B88-078A81F3321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F16208-D5B1-DC0E-492C-2FA2B27E99B9}"/>
              </a:ext>
            </a:extLst>
          </p:cNvPr>
          <p:cNvSpPr>
            <a:spLocks noGrp="1"/>
          </p:cNvSpPr>
          <p:nvPr>
            <p:ph type="dt" sz="half" idx="10"/>
          </p:nvPr>
        </p:nvSpPr>
        <p:spPr/>
        <p:txBody>
          <a:bodyPr/>
          <a:lstStyle/>
          <a:p>
            <a:fld id="{DBEF20FD-83BD-8B47-B494-228112AD6645}" type="datetimeFigureOut">
              <a:rPr lang="en-US" smtClean="0"/>
              <a:t>4/17/24</a:t>
            </a:fld>
            <a:endParaRPr lang="en-US"/>
          </a:p>
        </p:txBody>
      </p:sp>
      <p:sp>
        <p:nvSpPr>
          <p:cNvPr id="5" name="Footer Placeholder 4">
            <a:extLst>
              <a:ext uri="{FF2B5EF4-FFF2-40B4-BE49-F238E27FC236}">
                <a16:creationId xmlns:a16="http://schemas.microsoft.com/office/drawing/2014/main" id="{B2283960-594C-3366-1E5A-8687544AE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02502A-F461-0F52-EDDE-76DB6960C998}"/>
              </a:ext>
            </a:extLst>
          </p:cNvPr>
          <p:cNvSpPr>
            <a:spLocks noGrp="1"/>
          </p:cNvSpPr>
          <p:nvPr>
            <p:ph type="sldNum" sz="quarter" idx="12"/>
          </p:nvPr>
        </p:nvSpPr>
        <p:spPr/>
        <p:txBody>
          <a:bodyPr/>
          <a:lstStyle/>
          <a:p>
            <a:fld id="{09D05889-6E90-914C-A05B-F49E757DDD50}" type="slidenum">
              <a:rPr lang="en-US" smtClean="0"/>
              <a:t>‹#›</a:t>
            </a:fld>
            <a:endParaRPr lang="en-US"/>
          </a:p>
        </p:txBody>
      </p:sp>
    </p:spTree>
    <p:extLst>
      <p:ext uri="{BB962C8B-B14F-4D97-AF65-F5344CB8AC3E}">
        <p14:creationId xmlns:p14="http://schemas.microsoft.com/office/powerpoint/2010/main" val="4058066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9AD6-3141-15F0-D9C6-50851F3B4E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5B34EB-9F20-1827-EC41-95B17FD6F8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DA0454-66D0-D261-79C6-64EEBD8F3D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30B985-B215-9912-AF43-D97518C11FAB}"/>
              </a:ext>
            </a:extLst>
          </p:cNvPr>
          <p:cNvSpPr>
            <a:spLocks noGrp="1"/>
          </p:cNvSpPr>
          <p:nvPr>
            <p:ph type="dt" sz="half" idx="10"/>
          </p:nvPr>
        </p:nvSpPr>
        <p:spPr/>
        <p:txBody>
          <a:bodyPr/>
          <a:lstStyle/>
          <a:p>
            <a:fld id="{DBEF20FD-83BD-8B47-B494-228112AD6645}" type="datetimeFigureOut">
              <a:rPr lang="en-US" smtClean="0"/>
              <a:t>4/17/24</a:t>
            </a:fld>
            <a:endParaRPr lang="en-US"/>
          </a:p>
        </p:txBody>
      </p:sp>
      <p:sp>
        <p:nvSpPr>
          <p:cNvPr id="6" name="Footer Placeholder 5">
            <a:extLst>
              <a:ext uri="{FF2B5EF4-FFF2-40B4-BE49-F238E27FC236}">
                <a16:creationId xmlns:a16="http://schemas.microsoft.com/office/drawing/2014/main" id="{6CB9F217-79EA-0D43-E784-5DC3FCAF6E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BEFA9D-88E7-4BD9-3E4F-07878D8C8195}"/>
              </a:ext>
            </a:extLst>
          </p:cNvPr>
          <p:cNvSpPr>
            <a:spLocks noGrp="1"/>
          </p:cNvSpPr>
          <p:nvPr>
            <p:ph type="sldNum" sz="quarter" idx="12"/>
          </p:nvPr>
        </p:nvSpPr>
        <p:spPr/>
        <p:txBody>
          <a:bodyPr/>
          <a:lstStyle/>
          <a:p>
            <a:fld id="{09D05889-6E90-914C-A05B-F49E757DDD50}" type="slidenum">
              <a:rPr lang="en-US" smtClean="0"/>
              <a:t>‹#›</a:t>
            </a:fld>
            <a:endParaRPr lang="en-US"/>
          </a:p>
        </p:txBody>
      </p:sp>
    </p:spTree>
    <p:extLst>
      <p:ext uri="{BB962C8B-B14F-4D97-AF65-F5344CB8AC3E}">
        <p14:creationId xmlns:p14="http://schemas.microsoft.com/office/powerpoint/2010/main" val="4260071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817CD-0FA0-57EB-1B26-79EE2ED5E5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B2A8C7-1C2B-D754-1E35-CFD15C6F4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7DAEBE-C467-638A-947A-213FBE3E46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8DC564-37CF-E2B4-FDE9-B78E2DB38D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BDB0ED-8A0A-FC4E-71BB-E8F1017E45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9B451C-D982-1748-CEA7-B33DC1EB83BB}"/>
              </a:ext>
            </a:extLst>
          </p:cNvPr>
          <p:cNvSpPr>
            <a:spLocks noGrp="1"/>
          </p:cNvSpPr>
          <p:nvPr>
            <p:ph type="dt" sz="half" idx="10"/>
          </p:nvPr>
        </p:nvSpPr>
        <p:spPr/>
        <p:txBody>
          <a:bodyPr/>
          <a:lstStyle/>
          <a:p>
            <a:fld id="{DBEF20FD-83BD-8B47-B494-228112AD6645}" type="datetimeFigureOut">
              <a:rPr lang="en-US" smtClean="0"/>
              <a:t>4/17/24</a:t>
            </a:fld>
            <a:endParaRPr lang="en-US"/>
          </a:p>
        </p:txBody>
      </p:sp>
      <p:sp>
        <p:nvSpPr>
          <p:cNvPr id="8" name="Footer Placeholder 7">
            <a:extLst>
              <a:ext uri="{FF2B5EF4-FFF2-40B4-BE49-F238E27FC236}">
                <a16:creationId xmlns:a16="http://schemas.microsoft.com/office/drawing/2014/main" id="{2473CBBD-EC24-4111-3C42-2DC30BF15D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027784-2473-9064-113B-024FF981EDA7}"/>
              </a:ext>
            </a:extLst>
          </p:cNvPr>
          <p:cNvSpPr>
            <a:spLocks noGrp="1"/>
          </p:cNvSpPr>
          <p:nvPr>
            <p:ph type="sldNum" sz="quarter" idx="12"/>
          </p:nvPr>
        </p:nvSpPr>
        <p:spPr/>
        <p:txBody>
          <a:bodyPr/>
          <a:lstStyle/>
          <a:p>
            <a:fld id="{09D05889-6E90-914C-A05B-F49E757DDD50}" type="slidenum">
              <a:rPr lang="en-US" smtClean="0"/>
              <a:t>‹#›</a:t>
            </a:fld>
            <a:endParaRPr lang="en-US"/>
          </a:p>
        </p:txBody>
      </p:sp>
    </p:spTree>
    <p:extLst>
      <p:ext uri="{BB962C8B-B14F-4D97-AF65-F5344CB8AC3E}">
        <p14:creationId xmlns:p14="http://schemas.microsoft.com/office/powerpoint/2010/main" val="2925504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7CE3-2D41-AE76-4327-CD49279861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10922A-A0B6-50FD-8CA1-53F7BC41A402}"/>
              </a:ext>
            </a:extLst>
          </p:cNvPr>
          <p:cNvSpPr>
            <a:spLocks noGrp="1"/>
          </p:cNvSpPr>
          <p:nvPr>
            <p:ph type="dt" sz="half" idx="10"/>
          </p:nvPr>
        </p:nvSpPr>
        <p:spPr/>
        <p:txBody>
          <a:bodyPr/>
          <a:lstStyle/>
          <a:p>
            <a:fld id="{DBEF20FD-83BD-8B47-B494-228112AD6645}" type="datetimeFigureOut">
              <a:rPr lang="en-US" smtClean="0"/>
              <a:t>4/17/24</a:t>
            </a:fld>
            <a:endParaRPr lang="en-US"/>
          </a:p>
        </p:txBody>
      </p:sp>
      <p:sp>
        <p:nvSpPr>
          <p:cNvPr id="4" name="Footer Placeholder 3">
            <a:extLst>
              <a:ext uri="{FF2B5EF4-FFF2-40B4-BE49-F238E27FC236}">
                <a16:creationId xmlns:a16="http://schemas.microsoft.com/office/drawing/2014/main" id="{47A8BBDB-FB3F-7DC2-A52E-4FE18E9F39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0533AD-26FB-409B-27D3-8C9175ABE187}"/>
              </a:ext>
            </a:extLst>
          </p:cNvPr>
          <p:cNvSpPr>
            <a:spLocks noGrp="1"/>
          </p:cNvSpPr>
          <p:nvPr>
            <p:ph type="sldNum" sz="quarter" idx="12"/>
          </p:nvPr>
        </p:nvSpPr>
        <p:spPr/>
        <p:txBody>
          <a:bodyPr/>
          <a:lstStyle/>
          <a:p>
            <a:fld id="{09D05889-6E90-914C-A05B-F49E757DDD50}" type="slidenum">
              <a:rPr lang="en-US" smtClean="0"/>
              <a:t>‹#›</a:t>
            </a:fld>
            <a:endParaRPr lang="en-US"/>
          </a:p>
        </p:txBody>
      </p:sp>
    </p:spTree>
    <p:extLst>
      <p:ext uri="{BB962C8B-B14F-4D97-AF65-F5344CB8AC3E}">
        <p14:creationId xmlns:p14="http://schemas.microsoft.com/office/powerpoint/2010/main" val="368785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486133-674D-C9B9-9F5F-42189DBEFCC3}"/>
              </a:ext>
            </a:extLst>
          </p:cNvPr>
          <p:cNvSpPr>
            <a:spLocks noGrp="1"/>
          </p:cNvSpPr>
          <p:nvPr>
            <p:ph type="dt" sz="half" idx="10"/>
          </p:nvPr>
        </p:nvSpPr>
        <p:spPr/>
        <p:txBody>
          <a:bodyPr/>
          <a:lstStyle/>
          <a:p>
            <a:fld id="{DBEF20FD-83BD-8B47-B494-228112AD6645}" type="datetimeFigureOut">
              <a:rPr lang="en-US" smtClean="0"/>
              <a:t>4/17/24</a:t>
            </a:fld>
            <a:endParaRPr lang="en-US"/>
          </a:p>
        </p:txBody>
      </p:sp>
      <p:sp>
        <p:nvSpPr>
          <p:cNvPr id="3" name="Footer Placeholder 2">
            <a:extLst>
              <a:ext uri="{FF2B5EF4-FFF2-40B4-BE49-F238E27FC236}">
                <a16:creationId xmlns:a16="http://schemas.microsoft.com/office/drawing/2014/main" id="{C040F421-1597-0101-0D74-35EE54F658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E64C30-7F29-41A5-C276-87B67B5652A6}"/>
              </a:ext>
            </a:extLst>
          </p:cNvPr>
          <p:cNvSpPr>
            <a:spLocks noGrp="1"/>
          </p:cNvSpPr>
          <p:nvPr>
            <p:ph type="sldNum" sz="quarter" idx="12"/>
          </p:nvPr>
        </p:nvSpPr>
        <p:spPr/>
        <p:txBody>
          <a:bodyPr/>
          <a:lstStyle/>
          <a:p>
            <a:fld id="{09D05889-6E90-914C-A05B-F49E757DDD50}" type="slidenum">
              <a:rPr lang="en-US" smtClean="0"/>
              <a:t>‹#›</a:t>
            </a:fld>
            <a:endParaRPr lang="en-US"/>
          </a:p>
        </p:txBody>
      </p:sp>
    </p:spTree>
    <p:extLst>
      <p:ext uri="{BB962C8B-B14F-4D97-AF65-F5344CB8AC3E}">
        <p14:creationId xmlns:p14="http://schemas.microsoft.com/office/powerpoint/2010/main" val="2649697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0927-DD13-4F62-EB22-C9A980316C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EE1B27-E969-4113-D53D-1D0BC7FDFB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B85272-9FD6-98AD-7790-FF93715A74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897A51-188C-46F0-4E51-B5DA666B1D81}"/>
              </a:ext>
            </a:extLst>
          </p:cNvPr>
          <p:cNvSpPr>
            <a:spLocks noGrp="1"/>
          </p:cNvSpPr>
          <p:nvPr>
            <p:ph type="dt" sz="half" idx="10"/>
          </p:nvPr>
        </p:nvSpPr>
        <p:spPr/>
        <p:txBody>
          <a:bodyPr/>
          <a:lstStyle/>
          <a:p>
            <a:fld id="{DBEF20FD-83BD-8B47-B494-228112AD6645}" type="datetimeFigureOut">
              <a:rPr lang="en-US" smtClean="0"/>
              <a:t>4/17/24</a:t>
            </a:fld>
            <a:endParaRPr lang="en-US"/>
          </a:p>
        </p:txBody>
      </p:sp>
      <p:sp>
        <p:nvSpPr>
          <p:cNvPr id="6" name="Footer Placeholder 5">
            <a:extLst>
              <a:ext uri="{FF2B5EF4-FFF2-40B4-BE49-F238E27FC236}">
                <a16:creationId xmlns:a16="http://schemas.microsoft.com/office/drawing/2014/main" id="{9D4FD0E0-FCBF-5FAA-A16F-915B50FAED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B9279C-0C87-E60C-29E2-07A508CAAC5F}"/>
              </a:ext>
            </a:extLst>
          </p:cNvPr>
          <p:cNvSpPr>
            <a:spLocks noGrp="1"/>
          </p:cNvSpPr>
          <p:nvPr>
            <p:ph type="sldNum" sz="quarter" idx="12"/>
          </p:nvPr>
        </p:nvSpPr>
        <p:spPr/>
        <p:txBody>
          <a:bodyPr/>
          <a:lstStyle/>
          <a:p>
            <a:fld id="{09D05889-6E90-914C-A05B-F49E757DDD50}" type="slidenum">
              <a:rPr lang="en-US" smtClean="0"/>
              <a:t>‹#›</a:t>
            </a:fld>
            <a:endParaRPr lang="en-US"/>
          </a:p>
        </p:txBody>
      </p:sp>
    </p:spTree>
    <p:extLst>
      <p:ext uri="{BB962C8B-B14F-4D97-AF65-F5344CB8AC3E}">
        <p14:creationId xmlns:p14="http://schemas.microsoft.com/office/powerpoint/2010/main" val="3843680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50AC-7BCF-98CE-A3D1-E179E7DC23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0D195C-C177-5689-7DE6-684B967D08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435DB0-2D62-6E32-10C0-AF021AA07A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CD6014-F24A-7F4A-8259-17BE285B5409}"/>
              </a:ext>
            </a:extLst>
          </p:cNvPr>
          <p:cNvSpPr>
            <a:spLocks noGrp="1"/>
          </p:cNvSpPr>
          <p:nvPr>
            <p:ph type="dt" sz="half" idx="10"/>
          </p:nvPr>
        </p:nvSpPr>
        <p:spPr/>
        <p:txBody>
          <a:bodyPr/>
          <a:lstStyle/>
          <a:p>
            <a:fld id="{DBEF20FD-83BD-8B47-B494-228112AD6645}" type="datetimeFigureOut">
              <a:rPr lang="en-US" smtClean="0"/>
              <a:t>4/17/24</a:t>
            </a:fld>
            <a:endParaRPr lang="en-US"/>
          </a:p>
        </p:txBody>
      </p:sp>
      <p:sp>
        <p:nvSpPr>
          <p:cNvPr id="6" name="Footer Placeholder 5">
            <a:extLst>
              <a:ext uri="{FF2B5EF4-FFF2-40B4-BE49-F238E27FC236}">
                <a16:creationId xmlns:a16="http://schemas.microsoft.com/office/drawing/2014/main" id="{21351E5A-300A-E9FC-661A-1FBB94EFE9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D2FF34-51A0-FD8B-1BDF-BB083A55539D}"/>
              </a:ext>
            </a:extLst>
          </p:cNvPr>
          <p:cNvSpPr>
            <a:spLocks noGrp="1"/>
          </p:cNvSpPr>
          <p:nvPr>
            <p:ph type="sldNum" sz="quarter" idx="12"/>
          </p:nvPr>
        </p:nvSpPr>
        <p:spPr/>
        <p:txBody>
          <a:bodyPr/>
          <a:lstStyle/>
          <a:p>
            <a:fld id="{09D05889-6E90-914C-A05B-F49E757DDD50}" type="slidenum">
              <a:rPr lang="en-US" smtClean="0"/>
              <a:t>‹#›</a:t>
            </a:fld>
            <a:endParaRPr lang="en-US"/>
          </a:p>
        </p:txBody>
      </p:sp>
    </p:spTree>
    <p:extLst>
      <p:ext uri="{BB962C8B-B14F-4D97-AF65-F5344CB8AC3E}">
        <p14:creationId xmlns:p14="http://schemas.microsoft.com/office/powerpoint/2010/main" val="2956675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B91B33-79BF-3C9C-C51D-99CA9E632E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B6153E-E7C8-8E15-2376-CA60A8BA14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D6183-BF77-02DF-9725-BC459CA7ED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BEF20FD-83BD-8B47-B494-228112AD6645}" type="datetimeFigureOut">
              <a:rPr lang="en-US" smtClean="0"/>
              <a:t>4/17/24</a:t>
            </a:fld>
            <a:endParaRPr lang="en-US"/>
          </a:p>
        </p:txBody>
      </p:sp>
      <p:sp>
        <p:nvSpPr>
          <p:cNvPr id="5" name="Footer Placeholder 4">
            <a:extLst>
              <a:ext uri="{FF2B5EF4-FFF2-40B4-BE49-F238E27FC236}">
                <a16:creationId xmlns:a16="http://schemas.microsoft.com/office/drawing/2014/main" id="{5B9D39CB-7BF9-3826-C2E7-EE9211FB07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CFF5D57-B6BE-833C-B2A7-76FA5D416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9D05889-6E90-914C-A05B-F49E757DDD50}" type="slidenum">
              <a:rPr lang="en-US" smtClean="0"/>
              <a:t>‹#›</a:t>
            </a:fld>
            <a:endParaRPr lang="en-US"/>
          </a:p>
        </p:txBody>
      </p:sp>
    </p:spTree>
    <p:extLst>
      <p:ext uri="{BB962C8B-B14F-4D97-AF65-F5344CB8AC3E}">
        <p14:creationId xmlns:p14="http://schemas.microsoft.com/office/powerpoint/2010/main" val="2470501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13" Type="http://schemas.microsoft.com/office/2007/relationships/diagramDrawing" Target="../diagrams/drawing3.xm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diagramQuickStyle" Target="../diagrams/quickStyle3.xml"/><Relationship Id="rId5" Type="http://schemas.openxmlformats.org/officeDocument/2006/relationships/diagramQuickStyle" Target="../diagrams/quickStyle2.xml"/><Relationship Id="rId10" Type="http://schemas.openxmlformats.org/officeDocument/2006/relationships/diagramLayout" Target="../diagrams/layout3.xml"/><Relationship Id="rId4" Type="http://schemas.openxmlformats.org/officeDocument/2006/relationships/diagramLayout" Target="../diagrams/layout2.xml"/><Relationship Id="rId9"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3A54"/>
        </a:solidFill>
        <a:effectLst/>
      </p:bgPr>
    </p:bg>
    <p:spTree>
      <p:nvGrpSpPr>
        <p:cNvPr id="1" name=""/>
        <p:cNvGrpSpPr/>
        <p:nvPr/>
      </p:nvGrpSpPr>
      <p:grpSpPr>
        <a:xfrm>
          <a:off x="0" y="0"/>
          <a:ext cx="0" cy="0"/>
          <a:chOff x="0" y="0"/>
          <a:chExt cx="0" cy="0"/>
        </a:xfrm>
      </p:grpSpPr>
      <p:pic>
        <p:nvPicPr>
          <p:cNvPr id="5" name="Picture 4" descr="A logo for a company&#10;&#10;Description automatically generated">
            <a:extLst>
              <a:ext uri="{FF2B5EF4-FFF2-40B4-BE49-F238E27FC236}">
                <a16:creationId xmlns:a16="http://schemas.microsoft.com/office/drawing/2014/main" id="{F7BB47CD-52B9-F66A-CEEA-C9235C96AB89}"/>
              </a:ext>
            </a:extLst>
          </p:cNvPr>
          <p:cNvPicPr>
            <a:picLocks noChangeAspect="1"/>
          </p:cNvPicPr>
          <p:nvPr/>
        </p:nvPicPr>
        <p:blipFill>
          <a:blip r:embed="rId3"/>
          <a:stretch>
            <a:fillRect/>
          </a:stretch>
        </p:blipFill>
        <p:spPr>
          <a:xfrm>
            <a:off x="4035913" y="2001838"/>
            <a:ext cx="4407843" cy="4510087"/>
          </a:xfrm>
          <a:prstGeom prst="rect">
            <a:avLst/>
          </a:prstGeom>
        </p:spPr>
      </p:pic>
      <p:sp>
        <p:nvSpPr>
          <p:cNvPr id="2" name="Title 1">
            <a:extLst>
              <a:ext uri="{FF2B5EF4-FFF2-40B4-BE49-F238E27FC236}">
                <a16:creationId xmlns:a16="http://schemas.microsoft.com/office/drawing/2014/main" id="{93321B3B-CBE7-11DF-F5E8-29ADA8D154EB}"/>
              </a:ext>
            </a:extLst>
          </p:cNvPr>
          <p:cNvSpPr>
            <a:spLocks noGrp="1"/>
          </p:cNvSpPr>
          <p:nvPr>
            <p:ph type="ctrTitle"/>
          </p:nvPr>
        </p:nvSpPr>
        <p:spPr>
          <a:xfrm>
            <a:off x="1416269" y="346075"/>
            <a:ext cx="9359462" cy="1655763"/>
          </a:xfrm>
        </p:spPr>
        <p:txBody>
          <a:bodyPr>
            <a:normAutofit/>
          </a:bodyPr>
          <a:lstStyle/>
          <a:p>
            <a:pPr marL="0" marR="0">
              <a:spcBef>
                <a:spcPts val="0"/>
              </a:spcBef>
              <a:spcAft>
                <a:spcPts val="0"/>
              </a:spcAft>
            </a:pPr>
            <a:r>
              <a:rPr lang="en-US" sz="4000" b="1" kern="100" dirty="0">
                <a:ln w="3175">
                  <a:solidFill>
                    <a:srgbClr val="C00000">
                      <a:alpha val="50000"/>
                    </a:srgbClr>
                  </a:solidFill>
                </a:ln>
                <a:solidFill>
                  <a:schemeClr val="bg1"/>
                </a:solidFill>
                <a:effectLst/>
                <a:latin typeface="Helvetica" pitchFamily="2" charset="0"/>
                <a:ea typeface="Times New Roman" panose="02020603050405020304" pitchFamily="18" charset="0"/>
                <a:cs typeface="Arial" panose="020B0604020202020204" pitchFamily="34" charset="0"/>
              </a:rPr>
              <a:t>ANALYSIS OF EMPLOYEE ATTRITION</a:t>
            </a:r>
            <a:endParaRPr lang="en-US" sz="4000" b="1" dirty="0">
              <a:ln w="3175">
                <a:solidFill>
                  <a:srgbClr val="C00000">
                    <a:alpha val="50000"/>
                  </a:srgbClr>
                </a:solidFill>
              </a:ln>
              <a:solidFill>
                <a:schemeClr val="bg1"/>
              </a:solidFill>
              <a:latin typeface="Helvetica" pitchFamily="2" charset="0"/>
              <a:cs typeface="Arial" panose="020B0604020202020204" pitchFamily="34" charset="0"/>
            </a:endParaRPr>
          </a:p>
        </p:txBody>
      </p:sp>
      <p:sp>
        <p:nvSpPr>
          <p:cNvPr id="3" name="Subtitle 2">
            <a:extLst>
              <a:ext uri="{FF2B5EF4-FFF2-40B4-BE49-F238E27FC236}">
                <a16:creationId xmlns:a16="http://schemas.microsoft.com/office/drawing/2014/main" id="{71A8E49D-8F7B-6512-F9F7-C14E5E41C9B4}"/>
              </a:ext>
            </a:extLst>
          </p:cNvPr>
          <p:cNvSpPr>
            <a:spLocks noGrp="1"/>
          </p:cNvSpPr>
          <p:nvPr>
            <p:ph type="subTitle" idx="1"/>
          </p:nvPr>
        </p:nvSpPr>
        <p:spPr>
          <a:xfrm>
            <a:off x="323304" y="5844328"/>
            <a:ext cx="3200400" cy="685800"/>
          </a:xfrm>
        </p:spPr>
        <p:txBody>
          <a:bodyPr anchor="ctr" anchorCtr="1">
            <a:normAutofit fontScale="92500" lnSpcReduction="10000"/>
          </a:bodyPr>
          <a:lstStyle/>
          <a:p>
            <a:pPr algn="l">
              <a:lnSpc>
                <a:spcPct val="170000"/>
              </a:lnSpc>
              <a:spcBef>
                <a:spcPts val="0"/>
              </a:spcBef>
            </a:pPr>
            <a:r>
              <a:rPr lang="en-US" sz="2800" kern="100" dirty="0">
                <a:solidFill>
                  <a:srgbClr val="1496CA"/>
                </a:solidFill>
                <a:effectLst/>
                <a:latin typeface="Helvetica" pitchFamily="2" charset="0"/>
                <a:ea typeface="Times New Roman" panose="02020603050405020304" pitchFamily="18" charset="0"/>
                <a:cs typeface="Times New Roman" panose="02020603050405020304" pitchFamily="18" charset="0"/>
              </a:rPr>
              <a:t>Kristin Henderson</a:t>
            </a:r>
            <a:endParaRPr lang="en-US" dirty="0">
              <a:solidFill>
                <a:srgbClr val="1496CA"/>
              </a:solidFill>
              <a:latin typeface="Helvetica" pitchFamily="2" charset="0"/>
            </a:endParaRPr>
          </a:p>
        </p:txBody>
      </p:sp>
      <p:sp>
        <p:nvSpPr>
          <p:cNvPr id="6" name="Subtitle 2">
            <a:extLst>
              <a:ext uri="{FF2B5EF4-FFF2-40B4-BE49-F238E27FC236}">
                <a16:creationId xmlns:a16="http://schemas.microsoft.com/office/drawing/2014/main" id="{4AF37DE1-E6AB-06F1-11FC-5DEC29F47FA0}"/>
              </a:ext>
            </a:extLst>
          </p:cNvPr>
          <p:cNvSpPr txBox="1">
            <a:spLocks/>
          </p:cNvSpPr>
          <p:nvPr/>
        </p:nvSpPr>
        <p:spPr>
          <a:xfrm>
            <a:off x="8668296" y="5844328"/>
            <a:ext cx="3200400" cy="685800"/>
          </a:xfrm>
          <a:prstGeom prst="rect">
            <a:avLst/>
          </a:prstGeom>
        </p:spPr>
        <p:txBody>
          <a:bodyPr vert="horz" lIns="91440" tIns="45720" rIns="91440" bIns="45720" rtlCol="0" anchor="ctr" anchorCtr="1">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70000"/>
              </a:lnSpc>
              <a:spcBef>
                <a:spcPts val="0"/>
              </a:spcBef>
            </a:pPr>
            <a:r>
              <a:rPr lang="en-US" kern="100" dirty="0" err="1">
                <a:solidFill>
                  <a:srgbClr val="1496CA"/>
                </a:solidFill>
                <a:latin typeface="Helvetica" pitchFamily="2" charset="0"/>
                <a:ea typeface="Times New Roman" panose="02020603050405020304" pitchFamily="18" charset="0"/>
                <a:cs typeface="Times New Roman" panose="02020603050405020304" pitchFamily="18" charset="0"/>
              </a:rPr>
              <a:t>hendersonk@smu.edu</a:t>
            </a:r>
            <a:endParaRPr lang="en-US" dirty="0">
              <a:solidFill>
                <a:srgbClr val="1496CA"/>
              </a:solidFill>
              <a:latin typeface="Helvetica" pitchFamily="2" charset="0"/>
            </a:endParaRPr>
          </a:p>
        </p:txBody>
      </p:sp>
    </p:spTree>
    <p:extLst>
      <p:ext uri="{BB962C8B-B14F-4D97-AF65-F5344CB8AC3E}">
        <p14:creationId xmlns:p14="http://schemas.microsoft.com/office/powerpoint/2010/main" val="747500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3A54"/>
        </a:solidFill>
        <a:effectLst/>
      </p:bgPr>
    </p:bg>
    <p:spTree>
      <p:nvGrpSpPr>
        <p:cNvPr id="1" name=""/>
        <p:cNvGrpSpPr/>
        <p:nvPr/>
      </p:nvGrpSpPr>
      <p:grpSpPr>
        <a:xfrm>
          <a:off x="0" y="0"/>
          <a:ext cx="0" cy="0"/>
          <a:chOff x="0" y="0"/>
          <a:chExt cx="0" cy="0"/>
        </a:xfrm>
      </p:grpSpPr>
      <p:pic>
        <p:nvPicPr>
          <p:cNvPr id="12" name="Picture 11" descr="A blue and red text on a blue background&#10;&#10;Description automatically generated">
            <a:extLst>
              <a:ext uri="{FF2B5EF4-FFF2-40B4-BE49-F238E27FC236}">
                <a16:creationId xmlns:a16="http://schemas.microsoft.com/office/drawing/2014/main" id="{73A4E8D3-32A3-7334-B70E-28F7FBE4631C}"/>
              </a:ext>
            </a:extLst>
          </p:cNvPr>
          <p:cNvPicPr>
            <a:picLocks noChangeAspect="1"/>
          </p:cNvPicPr>
          <p:nvPr/>
        </p:nvPicPr>
        <p:blipFill rotWithShape="1">
          <a:blip r:embed="rId3"/>
          <a:srcRect l="1778" t="18624" r="435" b="23643"/>
          <a:stretch/>
        </p:blipFill>
        <p:spPr>
          <a:xfrm>
            <a:off x="2083907" y="366225"/>
            <a:ext cx="8024186" cy="1896877"/>
          </a:xfrm>
          <a:prstGeom prst="rect">
            <a:avLst/>
          </a:prstGeom>
        </p:spPr>
      </p:pic>
      <p:sp>
        <p:nvSpPr>
          <p:cNvPr id="22" name="Content Placeholder 21">
            <a:extLst>
              <a:ext uri="{FF2B5EF4-FFF2-40B4-BE49-F238E27FC236}">
                <a16:creationId xmlns:a16="http://schemas.microsoft.com/office/drawing/2014/main" id="{BCAB6E4C-51E5-91F5-FC12-A80891D90A9D}"/>
              </a:ext>
            </a:extLst>
          </p:cNvPr>
          <p:cNvSpPr>
            <a:spLocks noGrp="1"/>
          </p:cNvSpPr>
          <p:nvPr>
            <p:ph sz="half" idx="1"/>
          </p:nvPr>
        </p:nvSpPr>
        <p:spPr>
          <a:xfrm>
            <a:off x="7724276" y="2697398"/>
            <a:ext cx="2383817" cy="731602"/>
          </a:xfrm>
        </p:spPr>
        <p:txBody>
          <a:bodyPr>
            <a:normAutofit/>
          </a:bodyPr>
          <a:lstStyle/>
          <a:p>
            <a:pPr marL="0" indent="0" algn="ctr">
              <a:lnSpc>
                <a:spcPct val="100000"/>
              </a:lnSpc>
              <a:buNone/>
            </a:pPr>
            <a:r>
              <a:rPr lang="en-US" sz="2400" b="1" dirty="0">
                <a:ln w="3175">
                  <a:noFill/>
                </a:ln>
                <a:solidFill>
                  <a:srgbClr val="D42A2A"/>
                </a:solidFill>
                <a:latin typeface="Helvetica" pitchFamily="2" charset="0"/>
              </a:rPr>
              <a:t>THANK YOU!</a:t>
            </a:r>
          </a:p>
        </p:txBody>
      </p:sp>
      <p:sp>
        <p:nvSpPr>
          <p:cNvPr id="16" name="Content Placeholder 15">
            <a:extLst>
              <a:ext uri="{FF2B5EF4-FFF2-40B4-BE49-F238E27FC236}">
                <a16:creationId xmlns:a16="http://schemas.microsoft.com/office/drawing/2014/main" id="{480FFB7B-FE6E-9316-9592-89AEEA2B36C2}"/>
              </a:ext>
            </a:extLst>
          </p:cNvPr>
          <p:cNvSpPr>
            <a:spLocks noGrp="1"/>
          </p:cNvSpPr>
          <p:nvPr>
            <p:ph sz="half" idx="2"/>
          </p:nvPr>
        </p:nvSpPr>
        <p:spPr>
          <a:xfrm>
            <a:off x="990600" y="3952689"/>
            <a:ext cx="10363200" cy="2224273"/>
          </a:xfrm>
          <a:ln>
            <a:noFill/>
          </a:ln>
        </p:spPr>
        <p:txBody>
          <a:bodyPr>
            <a:normAutofit/>
          </a:bodyPr>
          <a:lstStyle/>
          <a:p>
            <a:pPr marL="0" indent="0">
              <a:lnSpc>
                <a:spcPct val="100000"/>
              </a:lnSpc>
              <a:buNone/>
            </a:pPr>
            <a:r>
              <a:rPr lang="en-US" sz="2400" kern="100" dirty="0">
                <a:solidFill>
                  <a:srgbClr val="D42A2A"/>
                </a:solidFill>
                <a:latin typeface="Helvetica" pitchFamily="2" charset="0"/>
                <a:cs typeface="Times New Roman" panose="02020603050405020304" pitchFamily="18" charset="0"/>
              </a:rPr>
              <a:t>Data Resources:</a:t>
            </a:r>
          </a:p>
          <a:p>
            <a:pPr marL="0" indent="0">
              <a:lnSpc>
                <a:spcPct val="100000"/>
              </a:lnSpc>
              <a:buNone/>
            </a:pPr>
            <a:r>
              <a:rPr lang="en-US" sz="2400" dirty="0">
                <a:solidFill>
                  <a:srgbClr val="02ADE8"/>
                </a:solidFill>
                <a:latin typeface="Helvetica" pitchFamily="2" charset="0"/>
              </a:rPr>
              <a:t>https://github.com/kdhenderson/CaseStudy2DDS</a:t>
            </a:r>
          </a:p>
          <a:p>
            <a:pPr marL="0" indent="0">
              <a:lnSpc>
                <a:spcPct val="100000"/>
              </a:lnSpc>
              <a:spcBef>
                <a:spcPts val="2000"/>
              </a:spcBef>
              <a:buNone/>
            </a:pPr>
            <a:r>
              <a:rPr lang="en-US" sz="2400" dirty="0">
                <a:solidFill>
                  <a:srgbClr val="D42A2A"/>
                </a:solidFill>
                <a:latin typeface="Helvetica" pitchFamily="2" charset="0"/>
              </a:rPr>
              <a:t>Interactive Graph:</a:t>
            </a:r>
          </a:p>
          <a:p>
            <a:pPr marL="0" indent="0">
              <a:lnSpc>
                <a:spcPct val="100000"/>
              </a:lnSpc>
              <a:buNone/>
            </a:pPr>
            <a:r>
              <a:rPr lang="en-US" sz="2400" dirty="0">
                <a:solidFill>
                  <a:srgbClr val="02ADE8"/>
                </a:solidFill>
                <a:latin typeface="Helvetica" pitchFamily="2" charset="0"/>
              </a:rPr>
              <a:t>https://</a:t>
            </a:r>
            <a:r>
              <a:rPr lang="en-US" sz="2400" dirty="0" err="1">
                <a:solidFill>
                  <a:srgbClr val="02ADE8"/>
                </a:solidFill>
                <a:latin typeface="Helvetica" pitchFamily="2" charset="0"/>
              </a:rPr>
              <a:t>kdhenderson.shinyapps.io</a:t>
            </a:r>
            <a:r>
              <a:rPr lang="en-US" sz="2400" dirty="0">
                <a:solidFill>
                  <a:srgbClr val="02ADE8"/>
                </a:solidFill>
                <a:latin typeface="Helvetica" pitchFamily="2" charset="0"/>
              </a:rPr>
              <a:t>/</a:t>
            </a:r>
            <a:r>
              <a:rPr lang="en-US" sz="2400" dirty="0" err="1">
                <a:solidFill>
                  <a:srgbClr val="02ADE8"/>
                </a:solidFill>
                <a:latin typeface="Helvetica" pitchFamily="2" charset="0"/>
              </a:rPr>
              <a:t>Employee_Attrition_and_Income_App</a:t>
            </a:r>
            <a:r>
              <a:rPr lang="en-US" sz="2400" dirty="0">
                <a:solidFill>
                  <a:srgbClr val="02ADE8"/>
                </a:solidFill>
                <a:latin typeface="Helvetica" pitchFamily="2" charset="0"/>
              </a:rPr>
              <a:t>/</a:t>
            </a:r>
          </a:p>
        </p:txBody>
      </p:sp>
      <p:sp>
        <p:nvSpPr>
          <p:cNvPr id="23" name="Content Placeholder 21">
            <a:extLst>
              <a:ext uri="{FF2B5EF4-FFF2-40B4-BE49-F238E27FC236}">
                <a16:creationId xmlns:a16="http://schemas.microsoft.com/office/drawing/2014/main" id="{4ED89C92-FAE5-50E2-E6D5-A237E852D57F}"/>
              </a:ext>
            </a:extLst>
          </p:cNvPr>
          <p:cNvSpPr txBox="1">
            <a:spLocks/>
          </p:cNvSpPr>
          <p:nvPr/>
        </p:nvSpPr>
        <p:spPr>
          <a:xfrm>
            <a:off x="990600" y="2421302"/>
            <a:ext cx="3477125" cy="13731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400" dirty="0">
                <a:solidFill>
                  <a:srgbClr val="D42A2A"/>
                </a:solidFill>
                <a:latin typeface="Helvetica" pitchFamily="2" charset="0"/>
              </a:rPr>
              <a:t>Questions:</a:t>
            </a:r>
          </a:p>
          <a:p>
            <a:pPr marL="0" indent="0">
              <a:lnSpc>
                <a:spcPct val="100000"/>
              </a:lnSpc>
              <a:buFont typeface="Arial" panose="020B0604020202020204" pitchFamily="34" charset="0"/>
              <a:buNone/>
            </a:pPr>
            <a:r>
              <a:rPr lang="en-US" sz="2400" kern="100" dirty="0">
                <a:solidFill>
                  <a:srgbClr val="02ADE8"/>
                </a:solidFill>
                <a:latin typeface="Helvetica" pitchFamily="2" charset="0"/>
                <a:ea typeface="Times New Roman" panose="02020603050405020304" pitchFamily="18" charset="0"/>
                <a:cs typeface="Times New Roman" panose="02020603050405020304" pitchFamily="18" charset="0"/>
              </a:rPr>
              <a:t>Kristin Henderson</a:t>
            </a:r>
            <a:endParaRPr lang="en-US" sz="2400" dirty="0">
              <a:solidFill>
                <a:srgbClr val="02ADE8"/>
              </a:solidFill>
              <a:latin typeface="Helvetica" pitchFamily="2" charset="0"/>
            </a:endParaRPr>
          </a:p>
          <a:p>
            <a:pPr marL="0" indent="0">
              <a:lnSpc>
                <a:spcPct val="100000"/>
              </a:lnSpc>
              <a:spcBef>
                <a:spcPts val="500"/>
              </a:spcBef>
              <a:buFont typeface="Arial" panose="020B0604020202020204" pitchFamily="34" charset="0"/>
              <a:buNone/>
            </a:pPr>
            <a:r>
              <a:rPr lang="en-US" sz="2400" kern="100" dirty="0" err="1">
                <a:solidFill>
                  <a:srgbClr val="02ADE8"/>
                </a:solidFill>
                <a:latin typeface="Helvetica" pitchFamily="2" charset="0"/>
                <a:ea typeface="Times New Roman" panose="02020603050405020304" pitchFamily="18" charset="0"/>
                <a:cs typeface="Times New Roman" panose="02020603050405020304" pitchFamily="18" charset="0"/>
              </a:rPr>
              <a:t>hendersonk@smu.edu</a:t>
            </a:r>
            <a:endParaRPr lang="en-US" sz="2400" kern="100" dirty="0">
              <a:solidFill>
                <a:srgbClr val="02ADE8"/>
              </a:solidFill>
              <a:latin typeface="Helvetica" pitchFamily="2" charset="0"/>
              <a:ea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851843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3A5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C0C194-A9A5-8A9E-5FAB-91205386DC0B}"/>
              </a:ext>
            </a:extLst>
          </p:cNvPr>
          <p:cNvSpPr txBox="1">
            <a:spLocks/>
          </p:cNvSpPr>
          <p:nvPr/>
        </p:nvSpPr>
        <p:spPr>
          <a:xfrm>
            <a:off x="1416269" y="346075"/>
            <a:ext cx="9359462" cy="16557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4000" b="1" kern="100" dirty="0">
                <a:ln w="3175">
                  <a:solidFill>
                    <a:srgbClr val="C00000">
                      <a:alpha val="50000"/>
                    </a:srgbClr>
                  </a:solidFill>
                </a:ln>
                <a:solidFill>
                  <a:schemeClr val="bg1"/>
                </a:solidFill>
                <a:latin typeface="Helvetica" pitchFamily="2" charset="0"/>
                <a:ea typeface="Times New Roman" panose="02020603050405020304" pitchFamily="18" charset="0"/>
                <a:cs typeface="Arial" panose="020B0604020202020204" pitchFamily="34" charset="0"/>
              </a:rPr>
              <a:t>APPENDIX</a:t>
            </a:r>
            <a:endParaRPr lang="en-US" sz="4000" b="1" dirty="0">
              <a:ln w="3175">
                <a:solidFill>
                  <a:srgbClr val="C00000">
                    <a:alpha val="50000"/>
                  </a:srgbClr>
                </a:solidFill>
              </a:ln>
              <a:solidFill>
                <a:schemeClr val="bg1"/>
              </a:solidFill>
              <a:latin typeface="Helvetica" pitchFamily="2" charset="0"/>
              <a:cs typeface="Arial" panose="020B0604020202020204" pitchFamily="34" charset="0"/>
            </a:endParaRPr>
          </a:p>
        </p:txBody>
      </p:sp>
      <p:pic>
        <p:nvPicPr>
          <p:cNvPr id="7" name="Picture 6" descr="A logo for a company&#10;&#10;Description automatically generated">
            <a:extLst>
              <a:ext uri="{FF2B5EF4-FFF2-40B4-BE49-F238E27FC236}">
                <a16:creationId xmlns:a16="http://schemas.microsoft.com/office/drawing/2014/main" id="{DE3D1500-42B4-CE51-D234-BEA89BB2EA8F}"/>
              </a:ext>
            </a:extLst>
          </p:cNvPr>
          <p:cNvPicPr>
            <a:picLocks noChangeAspect="1"/>
          </p:cNvPicPr>
          <p:nvPr/>
        </p:nvPicPr>
        <p:blipFill>
          <a:blip r:embed="rId3"/>
          <a:stretch>
            <a:fillRect/>
          </a:stretch>
        </p:blipFill>
        <p:spPr>
          <a:xfrm>
            <a:off x="9356736" y="4042487"/>
            <a:ext cx="2613591" cy="2674216"/>
          </a:xfrm>
          <a:prstGeom prst="rect">
            <a:avLst/>
          </a:prstGeom>
        </p:spPr>
      </p:pic>
      <p:sp>
        <p:nvSpPr>
          <p:cNvPr id="8" name="Title 1">
            <a:extLst>
              <a:ext uri="{FF2B5EF4-FFF2-40B4-BE49-F238E27FC236}">
                <a16:creationId xmlns:a16="http://schemas.microsoft.com/office/drawing/2014/main" id="{DBEE0333-1329-E1CA-1C7A-29E062D92764}"/>
              </a:ext>
            </a:extLst>
          </p:cNvPr>
          <p:cNvSpPr txBox="1">
            <a:spLocks/>
          </p:cNvSpPr>
          <p:nvPr/>
        </p:nvSpPr>
        <p:spPr>
          <a:xfrm>
            <a:off x="2362200" y="3149187"/>
            <a:ext cx="7467600" cy="1000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2600" b="1" kern="100" dirty="0">
                <a:ln w="3175">
                  <a:solidFill>
                    <a:srgbClr val="C00000">
                      <a:alpha val="50000"/>
                    </a:srgbClr>
                  </a:solidFill>
                </a:ln>
                <a:solidFill>
                  <a:schemeClr val="bg1"/>
                </a:solidFill>
                <a:latin typeface="Helvetica" pitchFamily="2" charset="0"/>
                <a:ea typeface="Times New Roman" panose="02020603050405020304" pitchFamily="18" charset="0"/>
                <a:cs typeface="Arial" panose="020B0604020202020204" pitchFamily="34" charset="0"/>
              </a:rPr>
              <a:t>ANALYSIS OF </a:t>
            </a:r>
          </a:p>
          <a:p>
            <a:pPr algn="ctr">
              <a:spcBef>
                <a:spcPts val="0"/>
              </a:spcBef>
            </a:pPr>
            <a:r>
              <a:rPr lang="en-US" sz="2600" b="1" kern="100" dirty="0">
                <a:ln w="3175">
                  <a:solidFill>
                    <a:srgbClr val="C00000">
                      <a:alpha val="50000"/>
                    </a:srgbClr>
                  </a:solidFill>
                </a:ln>
                <a:solidFill>
                  <a:schemeClr val="bg1"/>
                </a:solidFill>
                <a:latin typeface="Helvetica" pitchFamily="2" charset="0"/>
                <a:ea typeface="Times New Roman" panose="02020603050405020304" pitchFamily="18" charset="0"/>
                <a:cs typeface="Arial" panose="020B0604020202020204" pitchFamily="34" charset="0"/>
              </a:rPr>
              <a:t>EMPLOYEE ATTRITION</a:t>
            </a:r>
            <a:endParaRPr lang="en-US" sz="2600" b="1" dirty="0">
              <a:ln w="3175">
                <a:solidFill>
                  <a:srgbClr val="C00000">
                    <a:alpha val="50000"/>
                  </a:srgbClr>
                </a:solidFill>
              </a:ln>
              <a:solidFill>
                <a:schemeClr val="bg1"/>
              </a:solidFill>
              <a:latin typeface="Helvetica" pitchFamily="2" charset="0"/>
              <a:cs typeface="Arial" panose="020B0604020202020204" pitchFamily="34" charset="0"/>
            </a:endParaRPr>
          </a:p>
        </p:txBody>
      </p:sp>
      <p:sp>
        <p:nvSpPr>
          <p:cNvPr id="9" name="Subtitle 2">
            <a:extLst>
              <a:ext uri="{FF2B5EF4-FFF2-40B4-BE49-F238E27FC236}">
                <a16:creationId xmlns:a16="http://schemas.microsoft.com/office/drawing/2014/main" id="{BF1DD3E6-A212-4B76-EB9E-F750CEE4BAAC}"/>
              </a:ext>
            </a:extLst>
          </p:cNvPr>
          <p:cNvSpPr txBox="1">
            <a:spLocks/>
          </p:cNvSpPr>
          <p:nvPr/>
        </p:nvSpPr>
        <p:spPr>
          <a:xfrm>
            <a:off x="323305" y="5296786"/>
            <a:ext cx="2770910" cy="1233342"/>
          </a:xfrm>
          <a:prstGeom prst="rect">
            <a:avLst/>
          </a:prstGeom>
        </p:spPr>
        <p:txBody>
          <a:bodyPr vert="horz" lIns="91440" tIns="45720" rIns="91440" bIns="45720" rtlCol="0" anchor="ctr" anchorCtr="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000" kern="100" dirty="0">
                <a:solidFill>
                  <a:srgbClr val="1496CA"/>
                </a:solidFill>
                <a:latin typeface="Helvetica" pitchFamily="2" charset="0"/>
                <a:ea typeface="Times New Roman" panose="02020603050405020304" pitchFamily="18" charset="0"/>
                <a:cs typeface="Times New Roman" panose="02020603050405020304" pitchFamily="18" charset="0"/>
              </a:rPr>
              <a:t>Kristin Henderson</a:t>
            </a:r>
          </a:p>
          <a:p>
            <a:pPr marL="0" indent="0">
              <a:lnSpc>
                <a:spcPct val="100000"/>
              </a:lnSpc>
              <a:buNone/>
            </a:pPr>
            <a:r>
              <a:rPr lang="en-US" sz="2000" kern="100" dirty="0" err="1">
                <a:solidFill>
                  <a:srgbClr val="1496CA"/>
                </a:solidFill>
                <a:latin typeface="Helvetica" pitchFamily="2" charset="0"/>
                <a:ea typeface="Times New Roman" panose="02020603050405020304" pitchFamily="18" charset="0"/>
                <a:cs typeface="Times New Roman" panose="02020603050405020304" pitchFamily="18" charset="0"/>
              </a:rPr>
              <a:t>hendersonk@smu.edu</a:t>
            </a:r>
            <a:endParaRPr lang="en-US" sz="2000" dirty="0">
              <a:solidFill>
                <a:srgbClr val="1496CA"/>
              </a:solidFill>
              <a:latin typeface="Helvetica" pitchFamily="2" charset="0"/>
            </a:endParaRPr>
          </a:p>
        </p:txBody>
      </p:sp>
      <p:sp>
        <p:nvSpPr>
          <p:cNvPr id="12" name="Subtitle 2">
            <a:extLst>
              <a:ext uri="{FF2B5EF4-FFF2-40B4-BE49-F238E27FC236}">
                <a16:creationId xmlns:a16="http://schemas.microsoft.com/office/drawing/2014/main" id="{436B12BD-906F-C17C-21BA-663600311576}"/>
              </a:ext>
            </a:extLst>
          </p:cNvPr>
          <p:cNvSpPr txBox="1">
            <a:spLocks/>
          </p:cNvSpPr>
          <p:nvPr/>
        </p:nvSpPr>
        <p:spPr>
          <a:xfrm>
            <a:off x="8875682" y="6102676"/>
            <a:ext cx="2993013" cy="427452"/>
          </a:xfrm>
          <a:prstGeom prst="rect">
            <a:avLst/>
          </a:prstGeom>
        </p:spPr>
        <p:txBody>
          <a:bodyPr vert="horz" lIns="91440" tIns="45720" rIns="91440" bIns="45720" rtlCol="0" anchor="ctr" anchorCtr="1">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70000"/>
              </a:lnSpc>
              <a:spcBef>
                <a:spcPts val="0"/>
              </a:spcBef>
            </a:pPr>
            <a:endParaRPr lang="en-US" dirty="0">
              <a:solidFill>
                <a:srgbClr val="1496CA"/>
              </a:solidFill>
              <a:latin typeface="Helvetica" pitchFamily="2" charset="0"/>
            </a:endParaRPr>
          </a:p>
        </p:txBody>
      </p:sp>
    </p:spTree>
    <p:extLst>
      <p:ext uri="{BB962C8B-B14F-4D97-AF65-F5344CB8AC3E}">
        <p14:creationId xmlns:p14="http://schemas.microsoft.com/office/powerpoint/2010/main" val="3931653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number of people&#10;&#10;Description automatically generated with medium confidence">
            <a:extLst>
              <a:ext uri="{FF2B5EF4-FFF2-40B4-BE49-F238E27FC236}">
                <a16:creationId xmlns:a16="http://schemas.microsoft.com/office/drawing/2014/main" id="{3ACA6C6B-E635-3E68-04CA-45C3487E472E}"/>
              </a:ext>
            </a:extLst>
          </p:cNvPr>
          <p:cNvPicPr>
            <a:picLocks noChangeAspect="1"/>
          </p:cNvPicPr>
          <p:nvPr/>
        </p:nvPicPr>
        <p:blipFill>
          <a:blip r:embed="rId3"/>
          <a:stretch>
            <a:fillRect/>
          </a:stretch>
        </p:blipFill>
        <p:spPr>
          <a:xfrm>
            <a:off x="5180012" y="1457428"/>
            <a:ext cx="6172200" cy="4405209"/>
          </a:xfrm>
          <a:prstGeom prst="rect">
            <a:avLst/>
          </a:prstGeom>
        </p:spPr>
      </p:pic>
      <p:sp>
        <p:nvSpPr>
          <p:cNvPr id="11" name="Title 10">
            <a:extLst>
              <a:ext uri="{FF2B5EF4-FFF2-40B4-BE49-F238E27FC236}">
                <a16:creationId xmlns:a16="http://schemas.microsoft.com/office/drawing/2014/main" id="{BF242590-298E-1E72-0AB2-A8BEE6E0143A}"/>
              </a:ext>
            </a:extLst>
          </p:cNvPr>
          <p:cNvSpPr>
            <a:spLocks noGrp="1"/>
          </p:cNvSpPr>
          <p:nvPr>
            <p:ph type="title"/>
          </p:nvPr>
        </p:nvSpPr>
        <p:spPr/>
        <p:txBody>
          <a:bodyPr>
            <a:noAutofit/>
          </a:bodyPr>
          <a:lstStyle/>
          <a:p>
            <a:r>
              <a:rPr lang="en-US" sz="2200">
                <a:latin typeface="+mn-lt"/>
              </a:rPr>
              <a:t>ATTRITION TRENDS:</a:t>
            </a:r>
            <a:br>
              <a:rPr lang="en-US" sz="2200">
                <a:latin typeface="+mn-lt"/>
              </a:rPr>
            </a:br>
            <a:r>
              <a:rPr lang="en-US" sz="2200">
                <a:latin typeface="+mn-lt"/>
              </a:rPr>
              <a:t>Monthly Income</a:t>
            </a:r>
            <a:endParaRPr lang="en-US" sz="2200" dirty="0">
              <a:latin typeface="+mn-lt"/>
            </a:endParaRPr>
          </a:p>
        </p:txBody>
      </p:sp>
      <p:sp>
        <p:nvSpPr>
          <p:cNvPr id="19" name="Text Placeholder 18">
            <a:extLst>
              <a:ext uri="{FF2B5EF4-FFF2-40B4-BE49-F238E27FC236}">
                <a16:creationId xmlns:a16="http://schemas.microsoft.com/office/drawing/2014/main" id="{B7E9B6FA-CE4D-4696-CFDF-A04CC71439CB}"/>
              </a:ext>
            </a:extLst>
          </p:cNvPr>
          <p:cNvSpPr>
            <a:spLocks noGrp="1"/>
          </p:cNvSpPr>
          <p:nvPr>
            <p:ph type="body" sz="half" idx="2"/>
          </p:nvPr>
        </p:nvSpPr>
        <p:spPr>
          <a:xfrm>
            <a:off x="839788" y="2057400"/>
            <a:ext cx="4069096" cy="3811588"/>
          </a:xfrm>
        </p:spPr>
        <p:txBody>
          <a:bodyPr/>
          <a:lstStyle/>
          <a:p>
            <a:endParaRPr lang="en-US" dirty="0"/>
          </a:p>
          <a:p>
            <a:r>
              <a:rPr lang="en-US" sz="2000" dirty="0"/>
              <a:t>Income range and median income:</a:t>
            </a:r>
          </a:p>
          <a:p>
            <a:pPr>
              <a:spcBef>
                <a:spcPts val="500"/>
              </a:spcBef>
            </a:pPr>
            <a:r>
              <a:rPr lang="en-US" sz="2000" dirty="0"/>
              <a:t>Smaller in the attrition group</a:t>
            </a:r>
          </a:p>
          <a:p>
            <a:endParaRPr lang="en-US" sz="2000" dirty="0"/>
          </a:p>
          <a:p>
            <a:r>
              <a:rPr lang="en-US" sz="2000" dirty="0"/>
              <a:t>High income outliers:</a:t>
            </a:r>
          </a:p>
          <a:p>
            <a:pPr>
              <a:spcBef>
                <a:spcPts val="500"/>
              </a:spcBef>
            </a:pPr>
            <a:r>
              <a:rPr lang="en-US" sz="2000" dirty="0"/>
              <a:t>Retirement or factor unique to high level positions</a:t>
            </a:r>
          </a:p>
          <a:p>
            <a:endParaRPr lang="en-US" dirty="0"/>
          </a:p>
        </p:txBody>
      </p:sp>
      <p:sp>
        <p:nvSpPr>
          <p:cNvPr id="27" name="Rectangle 26">
            <a:extLst>
              <a:ext uri="{FF2B5EF4-FFF2-40B4-BE49-F238E27FC236}">
                <a16:creationId xmlns:a16="http://schemas.microsoft.com/office/drawing/2014/main" id="{C03989AF-0C44-3D1A-1BB7-88E027401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3D44060-CC0A-35EB-2FD0-5395EEBC1D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25810BD-D82A-3C1B-A852-034AEFBC9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6085610"/>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0BC094C-9395-8FF9-1F3F-B4D816ADDF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038602" y="6085610"/>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red text on a blue background&#10;&#10;Description automatically generated">
            <a:extLst>
              <a:ext uri="{FF2B5EF4-FFF2-40B4-BE49-F238E27FC236}">
                <a16:creationId xmlns:a16="http://schemas.microsoft.com/office/drawing/2014/main" id="{10EEFABE-30A1-B7B1-CD6A-322BEBFBE2AA}"/>
              </a:ext>
            </a:extLst>
          </p:cNvPr>
          <p:cNvPicPr>
            <a:picLocks noChangeAspect="1"/>
          </p:cNvPicPr>
          <p:nvPr/>
        </p:nvPicPr>
        <p:blipFill rotWithShape="1">
          <a:blip r:embed="rId4"/>
          <a:srcRect l="1778" t="18624" r="435" b="23643"/>
          <a:stretch/>
        </p:blipFill>
        <p:spPr>
          <a:xfrm>
            <a:off x="8951493" y="6085610"/>
            <a:ext cx="3240505" cy="766039"/>
          </a:xfrm>
          <a:prstGeom prst="rect">
            <a:avLst/>
          </a:prstGeom>
        </p:spPr>
      </p:pic>
    </p:spTree>
    <p:extLst>
      <p:ext uri="{BB962C8B-B14F-4D97-AF65-F5344CB8AC3E}">
        <p14:creationId xmlns:p14="http://schemas.microsoft.com/office/powerpoint/2010/main" val="36551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F242590-298E-1E72-0AB2-A8BEE6E0143A}"/>
              </a:ext>
            </a:extLst>
          </p:cNvPr>
          <p:cNvSpPr>
            <a:spLocks noGrp="1"/>
          </p:cNvSpPr>
          <p:nvPr>
            <p:ph type="title"/>
          </p:nvPr>
        </p:nvSpPr>
        <p:spPr/>
        <p:txBody>
          <a:bodyPr>
            <a:noAutofit/>
          </a:bodyPr>
          <a:lstStyle/>
          <a:p>
            <a:r>
              <a:rPr lang="en-US" sz="2200" dirty="0">
                <a:latin typeface="+mn-lt"/>
              </a:rPr>
              <a:t>ATTRITION TRENDS:</a:t>
            </a:r>
            <a:br>
              <a:rPr lang="en-US" sz="2200" dirty="0">
                <a:latin typeface="+mn-lt"/>
              </a:rPr>
            </a:br>
            <a:r>
              <a:rPr lang="en-US" sz="2200" dirty="0">
                <a:latin typeface="+mn-lt"/>
              </a:rPr>
              <a:t>Job Level</a:t>
            </a:r>
          </a:p>
        </p:txBody>
      </p:sp>
      <p:sp>
        <p:nvSpPr>
          <p:cNvPr id="19" name="Text Placeholder 18">
            <a:extLst>
              <a:ext uri="{FF2B5EF4-FFF2-40B4-BE49-F238E27FC236}">
                <a16:creationId xmlns:a16="http://schemas.microsoft.com/office/drawing/2014/main" id="{B7E9B6FA-CE4D-4696-CFDF-A04CC71439CB}"/>
              </a:ext>
            </a:extLst>
          </p:cNvPr>
          <p:cNvSpPr>
            <a:spLocks noGrp="1"/>
          </p:cNvSpPr>
          <p:nvPr>
            <p:ph type="body" sz="half" idx="2"/>
          </p:nvPr>
        </p:nvSpPr>
        <p:spPr>
          <a:xfrm>
            <a:off x="839788" y="2057400"/>
            <a:ext cx="4069096" cy="3811588"/>
          </a:xfrm>
        </p:spPr>
        <p:txBody>
          <a:bodyPr/>
          <a:lstStyle/>
          <a:p>
            <a:endParaRPr lang="en-US" dirty="0"/>
          </a:p>
          <a:p>
            <a:r>
              <a:rPr lang="en-US" sz="2000" dirty="0"/>
              <a:t>Job level 1:</a:t>
            </a:r>
          </a:p>
          <a:p>
            <a:pPr>
              <a:spcBef>
                <a:spcPts val="500"/>
              </a:spcBef>
            </a:pPr>
            <a:r>
              <a:rPr lang="en-US" sz="2000" dirty="0"/>
              <a:t>Accounts for over 60% of employees that leave</a:t>
            </a:r>
          </a:p>
          <a:p>
            <a:pPr>
              <a:spcBef>
                <a:spcPts val="500"/>
              </a:spcBef>
            </a:pPr>
            <a:endParaRPr lang="en-US" sz="2000" dirty="0"/>
          </a:p>
          <a:p>
            <a:r>
              <a:rPr lang="en-US" sz="2000" dirty="0"/>
              <a:t>Overall proportion: &lt; 40%</a:t>
            </a:r>
            <a:endParaRPr lang="en-US" dirty="0"/>
          </a:p>
        </p:txBody>
      </p:sp>
      <p:sp>
        <p:nvSpPr>
          <p:cNvPr id="4" name="Rectangle 3">
            <a:extLst>
              <a:ext uri="{FF2B5EF4-FFF2-40B4-BE49-F238E27FC236}">
                <a16:creationId xmlns:a16="http://schemas.microsoft.com/office/drawing/2014/main" id="{577E2469-A12E-3C32-3351-6F9452DFF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CED13B3-0DB3-510F-9E3B-7E35DA945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different colored bars&#10;&#10;Description automatically generated with medium confidence">
            <a:extLst>
              <a:ext uri="{FF2B5EF4-FFF2-40B4-BE49-F238E27FC236}">
                <a16:creationId xmlns:a16="http://schemas.microsoft.com/office/drawing/2014/main" id="{CAC0C269-D5B5-6BB7-E8D7-5E298458522B}"/>
              </a:ext>
            </a:extLst>
          </p:cNvPr>
          <p:cNvPicPr>
            <a:picLocks noChangeAspect="1"/>
          </p:cNvPicPr>
          <p:nvPr/>
        </p:nvPicPr>
        <p:blipFill>
          <a:blip r:embed="rId3"/>
          <a:stretch>
            <a:fillRect/>
          </a:stretch>
        </p:blipFill>
        <p:spPr>
          <a:xfrm>
            <a:off x="5222122" y="0"/>
            <a:ext cx="6130090" cy="6130090"/>
          </a:xfrm>
          <a:prstGeom prst="rect">
            <a:avLst/>
          </a:prstGeom>
        </p:spPr>
      </p:pic>
      <p:sp>
        <p:nvSpPr>
          <p:cNvPr id="7" name="Rectangle 6">
            <a:extLst>
              <a:ext uri="{FF2B5EF4-FFF2-40B4-BE49-F238E27FC236}">
                <a16:creationId xmlns:a16="http://schemas.microsoft.com/office/drawing/2014/main" id="{FD54C36B-8B3F-18E3-248B-FEA66505B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6085610"/>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3355065-9EBE-45D4-DBE9-3810E71F7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038602" y="6085610"/>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e and red text on a blue background&#10;&#10;Description automatically generated">
            <a:extLst>
              <a:ext uri="{FF2B5EF4-FFF2-40B4-BE49-F238E27FC236}">
                <a16:creationId xmlns:a16="http://schemas.microsoft.com/office/drawing/2014/main" id="{6F738EB6-9854-E8BA-979C-627F59179C57}"/>
              </a:ext>
            </a:extLst>
          </p:cNvPr>
          <p:cNvPicPr>
            <a:picLocks noChangeAspect="1"/>
          </p:cNvPicPr>
          <p:nvPr/>
        </p:nvPicPr>
        <p:blipFill rotWithShape="1">
          <a:blip r:embed="rId4"/>
          <a:srcRect l="1778" t="18624" r="435" b="23643"/>
          <a:stretch/>
        </p:blipFill>
        <p:spPr>
          <a:xfrm>
            <a:off x="8951493" y="6085610"/>
            <a:ext cx="3240505" cy="766039"/>
          </a:xfrm>
          <a:prstGeom prst="rect">
            <a:avLst/>
          </a:prstGeom>
        </p:spPr>
      </p:pic>
    </p:spTree>
    <p:extLst>
      <p:ext uri="{BB962C8B-B14F-4D97-AF65-F5344CB8AC3E}">
        <p14:creationId xmlns:p14="http://schemas.microsoft.com/office/powerpoint/2010/main" val="205642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26B3AB-4335-0B41-21EC-E52D1C35F5C7}"/>
              </a:ext>
            </a:extLst>
          </p:cNvPr>
          <p:cNvPicPr>
            <a:picLocks noChangeAspect="1"/>
          </p:cNvPicPr>
          <p:nvPr/>
        </p:nvPicPr>
        <p:blipFill>
          <a:blip r:embed="rId3"/>
          <a:srcRect/>
          <a:stretch/>
        </p:blipFill>
        <p:spPr>
          <a:xfrm>
            <a:off x="4908884" y="1464268"/>
            <a:ext cx="7128031" cy="4402031"/>
          </a:xfrm>
          <a:prstGeom prst="rect">
            <a:avLst/>
          </a:prstGeom>
        </p:spPr>
      </p:pic>
      <p:sp>
        <p:nvSpPr>
          <p:cNvPr id="11" name="Title 10">
            <a:extLst>
              <a:ext uri="{FF2B5EF4-FFF2-40B4-BE49-F238E27FC236}">
                <a16:creationId xmlns:a16="http://schemas.microsoft.com/office/drawing/2014/main" id="{BF242590-298E-1E72-0AB2-A8BEE6E0143A}"/>
              </a:ext>
            </a:extLst>
          </p:cNvPr>
          <p:cNvSpPr>
            <a:spLocks noGrp="1"/>
          </p:cNvSpPr>
          <p:nvPr>
            <p:ph type="title"/>
          </p:nvPr>
        </p:nvSpPr>
        <p:spPr/>
        <p:txBody>
          <a:bodyPr>
            <a:noAutofit/>
          </a:bodyPr>
          <a:lstStyle/>
          <a:p>
            <a:r>
              <a:rPr lang="en-US" sz="2200" dirty="0">
                <a:latin typeface="+mn-lt"/>
              </a:rPr>
              <a:t>ATTRITION TRENDS:</a:t>
            </a:r>
            <a:br>
              <a:rPr lang="en-US" sz="2200" dirty="0">
                <a:latin typeface="+mn-lt"/>
              </a:rPr>
            </a:br>
            <a:r>
              <a:rPr lang="en-US" sz="2200" dirty="0">
                <a:latin typeface="+mn-lt"/>
              </a:rPr>
              <a:t>Overtime</a:t>
            </a:r>
          </a:p>
        </p:txBody>
      </p:sp>
      <p:sp>
        <p:nvSpPr>
          <p:cNvPr id="19" name="Text Placeholder 18">
            <a:extLst>
              <a:ext uri="{FF2B5EF4-FFF2-40B4-BE49-F238E27FC236}">
                <a16:creationId xmlns:a16="http://schemas.microsoft.com/office/drawing/2014/main" id="{B7E9B6FA-CE4D-4696-CFDF-A04CC71439CB}"/>
              </a:ext>
            </a:extLst>
          </p:cNvPr>
          <p:cNvSpPr>
            <a:spLocks noGrp="1"/>
          </p:cNvSpPr>
          <p:nvPr>
            <p:ph type="body" sz="half" idx="2"/>
          </p:nvPr>
        </p:nvSpPr>
        <p:spPr>
          <a:xfrm>
            <a:off x="839788" y="2057400"/>
            <a:ext cx="4069096" cy="3811588"/>
          </a:xfrm>
        </p:spPr>
        <p:txBody>
          <a:bodyPr>
            <a:normAutofit/>
          </a:bodyPr>
          <a:lstStyle/>
          <a:p>
            <a:endParaRPr lang="en-US" dirty="0"/>
          </a:p>
          <a:p>
            <a:r>
              <a:rPr lang="en-US" sz="2000" dirty="0"/>
              <a:t>Employees that leave:</a:t>
            </a:r>
          </a:p>
          <a:p>
            <a:pPr>
              <a:spcBef>
                <a:spcPts val="500"/>
              </a:spcBef>
            </a:pPr>
            <a:r>
              <a:rPr lang="en-US" sz="2000" dirty="0"/>
              <a:t>More than 55% work overtime</a:t>
            </a:r>
          </a:p>
          <a:p>
            <a:endParaRPr lang="en-US" sz="2000" dirty="0"/>
          </a:p>
          <a:p>
            <a:r>
              <a:rPr lang="en-US" sz="2000" dirty="0"/>
              <a:t>Overall proportion: &lt; 30%</a:t>
            </a:r>
          </a:p>
        </p:txBody>
      </p:sp>
      <p:sp>
        <p:nvSpPr>
          <p:cNvPr id="5" name="Rectangle 4">
            <a:extLst>
              <a:ext uri="{FF2B5EF4-FFF2-40B4-BE49-F238E27FC236}">
                <a16:creationId xmlns:a16="http://schemas.microsoft.com/office/drawing/2014/main" id="{B202694E-6D5E-65DB-CC22-376AFF5C3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1004F3-8AB9-588C-74CF-706516B80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FA6E8A9-0FD8-0397-6824-5D3FCE51B4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6085610"/>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40137E-36E6-33AE-DCAF-E0DC7AAB31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038602" y="6085610"/>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and red text on a blue background&#10;&#10;Description automatically generated">
            <a:extLst>
              <a:ext uri="{FF2B5EF4-FFF2-40B4-BE49-F238E27FC236}">
                <a16:creationId xmlns:a16="http://schemas.microsoft.com/office/drawing/2014/main" id="{68C923D1-E867-76CF-A0D6-235CF8805A22}"/>
              </a:ext>
            </a:extLst>
          </p:cNvPr>
          <p:cNvPicPr>
            <a:picLocks noChangeAspect="1"/>
          </p:cNvPicPr>
          <p:nvPr/>
        </p:nvPicPr>
        <p:blipFill rotWithShape="1">
          <a:blip r:embed="rId4"/>
          <a:srcRect l="1778" t="18624" r="435" b="23643"/>
          <a:stretch/>
        </p:blipFill>
        <p:spPr>
          <a:xfrm>
            <a:off x="8951493" y="6085610"/>
            <a:ext cx="3240505" cy="766039"/>
          </a:xfrm>
          <a:prstGeom prst="rect">
            <a:avLst/>
          </a:prstGeom>
        </p:spPr>
      </p:pic>
    </p:spTree>
    <p:extLst>
      <p:ext uri="{BB962C8B-B14F-4D97-AF65-F5344CB8AC3E}">
        <p14:creationId xmlns:p14="http://schemas.microsoft.com/office/powerpoint/2010/main" val="144822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19E021-E83D-A995-551A-F9EBBF6D3F4F}"/>
              </a:ext>
            </a:extLst>
          </p:cNvPr>
          <p:cNvPicPr>
            <a:picLocks noChangeAspect="1"/>
          </p:cNvPicPr>
          <p:nvPr/>
        </p:nvPicPr>
        <p:blipFill>
          <a:blip r:embed="rId3"/>
          <a:srcRect/>
          <a:stretch/>
        </p:blipFill>
        <p:spPr>
          <a:xfrm>
            <a:off x="4913069" y="1461580"/>
            <a:ext cx="7119659" cy="4407408"/>
          </a:xfrm>
          <a:prstGeom prst="rect">
            <a:avLst/>
          </a:prstGeom>
        </p:spPr>
      </p:pic>
      <p:sp>
        <p:nvSpPr>
          <p:cNvPr id="11" name="Title 10">
            <a:extLst>
              <a:ext uri="{FF2B5EF4-FFF2-40B4-BE49-F238E27FC236}">
                <a16:creationId xmlns:a16="http://schemas.microsoft.com/office/drawing/2014/main" id="{BF242590-298E-1E72-0AB2-A8BEE6E0143A}"/>
              </a:ext>
            </a:extLst>
          </p:cNvPr>
          <p:cNvSpPr>
            <a:spLocks noGrp="1"/>
          </p:cNvSpPr>
          <p:nvPr>
            <p:ph type="title"/>
          </p:nvPr>
        </p:nvSpPr>
        <p:spPr/>
        <p:txBody>
          <a:bodyPr>
            <a:noAutofit/>
          </a:bodyPr>
          <a:lstStyle/>
          <a:p>
            <a:r>
              <a:rPr lang="en-US" sz="2200" dirty="0">
                <a:latin typeface="+mn-lt"/>
              </a:rPr>
              <a:t>ASSOCIATIONS &amp;</a:t>
            </a:r>
            <a:br>
              <a:rPr lang="en-US" sz="2200" dirty="0">
                <a:latin typeface="+mn-lt"/>
              </a:rPr>
            </a:br>
            <a:r>
              <a:rPr lang="en-US" sz="2200" dirty="0">
                <a:latin typeface="+mn-lt"/>
              </a:rPr>
              <a:t>ATTRITION TRENDS:</a:t>
            </a:r>
            <a:br>
              <a:rPr lang="en-US" sz="2200" dirty="0">
                <a:latin typeface="+mn-lt"/>
              </a:rPr>
            </a:br>
            <a:r>
              <a:rPr lang="en-US" sz="2200" dirty="0">
                <a:latin typeface="+mn-lt"/>
              </a:rPr>
              <a:t>Income &amp; Overtime</a:t>
            </a:r>
          </a:p>
        </p:txBody>
      </p:sp>
      <p:sp>
        <p:nvSpPr>
          <p:cNvPr id="19" name="Text Placeholder 18">
            <a:extLst>
              <a:ext uri="{FF2B5EF4-FFF2-40B4-BE49-F238E27FC236}">
                <a16:creationId xmlns:a16="http://schemas.microsoft.com/office/drawing/2014/main" id="{B7E9B6FA-CE4D-4696-CFDF-A04CC71439CB}"/>
              </a:ext>
            </a:extLst>
          </p:cNvPr>
          <p:cNvSpPr>
            <a:spLocks noGrp="1"/>
          </p:cNvSpPr>
          <p:nvPr>
            <p:ph type="body" sz="half" idx="2"/>
          </p:nvPr>
        </p:nvSpPr>
        <p:spPr>
          <a:xfrm>
            <a:off x="839788" y="2057400"/>
            <a:ext cx="3732212" cy="3811588"/>
          </a:xfrm>
        </p:spPr>
        <p:txBody>
          <a:bodyPr>
            <a:normAutofit/>
          </a:bodyPr>
          <a:lstStyle/>
          <a:p>
            <a:endParaRPr lang="en-US" dirty="0"/>
          </a:p>
          <a:p>
            <a:r>
              <a:rPr lang="en-US" sz="2000" dirty="0"/>
              <a:t>In employees working overtime:</a:t>
            </a:r>
          </a:p>
          <a:p>
            <a:pPr>
              <a:spcBef>
                <a:spcPts val="500"/>
              </a:spcBef>
            </a:pPr>
            <a:r>
              <a:rPr lang="en-US" sz="2000" dirty="0"/>
              <a:t>Larger income gap between attrition groups</a:t>
            </a:r>
          </a:p>
          <a:p>
            <a:pPr>
              <a:spcBef>
                <a:spcPts val="500"/>
              </a:spcBef>
            </a:pPr>
            <a:endParaRPr lang="en-US" sz="2000" dirty="0"/>
          </a:p>
          <a:p>
            <a:r>
              <a:rPr lang="en-US" sz="2000" dirty="0"/>
              <a:t>Possible indication:</a:t>
            </a:r>
          </a:p>
          <a:p>
            <a:pPr>
              <a:spcBef>
                <a:spcPts val="500"/>
              </a:spcBef>
            </a:pPr>
            <a:r>
              <a:rPr lang="en-US" sz="2000" dirty="0"/>
              <a:t>Lower income and overtime make attrition more likely.</a:t>
            </a:r>
          </a:p>
        </p:txBody>
      </p:sp>
      <p:sp>
        <p:nvSpPr>
          <p:cNvPr id="7" name="Rectangle 6">
            <a:extLst>
              <a:ext uri="{FF2B5EF4-FFF2-40B4-BE49-F238E27FC236}">
                <a16:creationId xmlns:a16="http://schemas.microsoft.com/office/drawing/2014/main" id="{99114D9B-7562-2A93-E481-FB9E2684EA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56B691-911C-FB72-5502-72278C72F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2708737-63EB-699C-F738-472DDA607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6085610"/>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8661364-DC54-01FD-33E9-5AF58D9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038602" y="6085610"/>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red text on a blue background&#10;&#10;Description automatically generated">
            <a:extLst>
              <a:ext uri="{FF2B5EF4-FFF2-40B4-BE49-F238E27FC236}">
                <a16:creationId xmlns:a16="http://schemas.microsoft.com/office/drawing/2014/main" id="{CEF89603-838D-4738-42F7-845774BFEA67}"/>
              </a:ext>
            </a:extLst>
          </p:cNvPr>
          <p:cNvPicPr>
            <a:picLocks noChangeAspect="1"/>
          </p:cNvPicPr>
          <p:nvPr/>
        </p:nvPicPr>
        <p:blipFill rotWithShape="1">
          <a:blip r:embed="rId4"/>
          <a:srcRect l="1778" t="18624" r="435" b="23643"/>
          <a:stretch/>
        </p:blipFill>
        <p:spPr>
          <a:xfrm>
            <a:off x="8951493" y="6085610"/>
            <a:ext cx="3240505" cy="766039"/>
          </a:xfrm>
          <a:prstGeom prst="rect">
            <a:avLst/>
          </a:prstGeom>
        </p:spPr>
      </p:pic>
    </p:spTree>
    <p:extLst>
      <p:ext uri="{BB962C8B-B14F-4D97-AF65-F5344CB8AC3E}">
        <p14:creationId xmlns:p14="http://schemas.microsoft.com/office/powerpoint/2010/main" val="50216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8000">
              <a:srgbClr val="000000"/>
            </a:gs>
          </a:gsLst>
          <a:lin ang="2400000" scaled="0"/>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1A3A54"/>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85000">
                <a:srgbClr val="1A3A54"/>
              </a:gs>
              <a:gs pos="33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graph with colored squares and black text&#10;&#10;Description automatically generated">
            <a:extLst>
              <a:ext uri="{FF2B5EF4-FFF2-40B4-BE49-F238E27FC236}">
                <a16:creationId xmlns:a16="http://schemas.microsoft.com/office/drawing/2014/main" id="{93A624EA-86E2-9B0E-69DF-1E72173A30E0}"/>
              </a:ext>
            </a:extLst>
          </p:cNvPr>
          <p:cNvPicPr>
            <a:picLocks noChangeAspect="1"/>
          </p:cNvPicPr>
          <p:nvPr/>
        </p:nvPicPr>
        <p:blipFill>
          <a:blip r:embed="rId3"/>
          <a:stretch>
            <a:fillRect/>
          </a:stretch>
        </p:blipFill>
        <p:spPr>
          <a:xfrm>
            <a:off x="504489" y="418792"/>
            <a:ext cx="5486400" cy="3915741"/>
          </a:xfrm>
          <a:prstGeom prst="rect">
            <a:avLst/>
          </a:prstGeom>
        </p:spPr>
      </p:pic>
      <p:pic>
        <p:nvPicPr>
          <p:cNvPr id="23" name="Picture 22" descr="A graph of a job role&#10;&#10;Description automatically generated">
            <a:extLst>
              <a:ext uri="{FF2B5EF4-FFF2-40B4-BE49-F238E27FC236}">
                <a16:creationId xmlns:a16="http://schemas.microsoft.com/office/drawing/2014/main" id="{E343D6E4-28AE-16C4-5E9E-9140E0B3F9D4}"/>
              </a:ext>
            </a:extLst>
          </p:cNvPr>
          <p:cNvPicPr>
            <a:picLocks noChangeAspect="1"/>
          </p:cNvPicPr>
          <p:nvPr/>
        </p:nvPicPr>
        <p:blipFill>
          <a:blip r:embed="rId4"/>
          <a:stretch>
            <a:fillRect/>
          </a:stretch>
        </p:blipFill>
        <p:spPr>
          <a:xfrm>
            <a:off x="6201111" y="418791"/>
            <a:ext cx="5486400" cy="3915741"/>
          </a:xfrm>
          <a:prstGeom prst="rect">
            <a:avLst/>
          </a:prstGeom>
        </p:spPr>
      </p:pic>
      <p:graphicFrame>
        <p:nvGraphicFramePr>
          <p:cNvPr id="19" name="Table 18">
            <a:extLst>
              <a:ext uri="{FF2B5EF4-FFF2-40B4-BE49-F238E27FC236}">
                <a16:creationId xmlns:a16="http://schemas.microsoft.com/office/drawing/2014/main" id="{A1D84D4F-7E68-4E65-B457-F300FC696289}"/>
              </a:ext>
            </a:extLst>
          </p:cNvPr>
          <p:cNvGraphicFramePr>
            <a:graphicFrameLocks noGrp="1"/>
          </p:cNvGraphicFramePr>
          <p:nvPr>
            <p:extLst>
              <p:ext uri="{D42A27DB-BD31-4B8C-83A1-F6EECF244321}">
                <p14:modId xmlns:p14="http://schemas.microsoft.com/office/powerpoint/2010/main" val="1179148431"/>
              </p:ext>
            </p:extLst>
          </p:nvPr>
        </p:nvGraphicFramePr>
        <p:xfrm>
          <a:off x="1554412" y="4468954"/>
          <a:ext cx="7221525" cy="1828800"/>
        </p:xfrm>
        <a:graphic>
          <a:graphicData uri="http://schemas.openxmlformats.org/drawingml/2006/table">
            <a:tbl>
              <a:tblPr firstRow="1" firstCol="1" bandCol="1">
                <a:tableStyleId>{2D5ABB26-0587-4C30-8999-92F81FD0307C}</a:tableStyleId>
              </a:tblPr>
              <a:tblGrid>
                <a:gridCol w="2407175">
                  <a:extLst>
                    <a:ext uri="{9D8B030D-6E8A-4147-A177-3AD203B41FA5}">
                      <a16:colId xmlns:a16="http://schemas.microsoft.com/office/drawing/2014/main" val="2483637675"/>
                    </a:ext>
                  </a:extLst>
                </a:gridCol>
                <a:gridCol w="2407175">
                  <a:extLst>
                    <a:ext uri="{9D8B030D-6E8A-4147-A177-3AD203B41FA5}">
                      <a16:colId xmlns:a16="http://schemas.microsoft.com/office/drawing/2014/main" val="2338807219"/>
                    </a:ext>
                  </a:extLst>
                </a:gridCol>
                <a:gridCol w="2407175">
                  <a:extLst>
                    <a:ext uri="{9D8B030D-6E8A-4147-A177-3AD203B41FA5}">
                      <a16:colId xmlns:a16="http://schemas.microsoft.com/office/drawing/2014/main" val="3925099755"/>
                    </a:ext>
                  </a:extLst>
                </a:gridCol>
              </a:tblGrid>
              <a:tr h="475948">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solidFill>
                            <a:schemeClr val="bg1"/>
                          </a:solidFill>
                        </a:rPr>
                        <a:t>Job Roles segregate into three groups: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hMerge="1">
                  <a:txBody>
                    <a:bodyPr/>
                    <a:lstStyle/>
                    <a:p>
                      <a:endParaRPr lang="en-US" dirty="0"/>
                    </a:p>
                  </a:txBody>
                  <a:tcP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24004472"/>
                  </a:ext>
                </a:extLst>
              </a:tr>
              <a:tr h="2755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t>Sales Representative</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Sales Executive</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r>
                        <a:rPr lang="en-US" sz="1500" dirty="0"/>
                        <a:t>Research Director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24286891"/>
                  </a:ext>
                </a:extLst>
              </a:tr>
              <a:tr h="2755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t>Laboratory Technician</a:t>
                      </a:r>
                    </a:p>
                  </a:txBody>
                  <a:tcPr>
                    <a:lnL>
                      <a:noFill/>
                    </a:lnL>
                    <a:lnR>
                      <a:noFill/>
                    </a:lnR>
                    <a:lnT>
                      <a:noFill/>
                    </a:lnT>
                    <a:lnB>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Healthcare Representative</a:t>
                      </a:r>
                    </a:p>
                  </a:txBody>
                  <a:tcPr>
                    <a:lnL>
                      <a:noFill/>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r>
                        <a:rPr lang="en-US" sz="1500" dirty="0"/>
                        <a:t>Manager</a:t>
                      </a:r>
                    </a:p>
                  </a:txBody>
                  <a:tcPr>
                    <a:lnL>
                      <a:noFill/>
                    </a:lnL>
                    <a:lnR>
                      <a:noFill/>
                    </a:lnR>
                    <a:lnT>
                      <a:noFill/>
                    </a:lnT>
                    <a:lnB>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066719957"/>
                  </a:ext>
                </a:extLst>
              </a:tr>
              <a:tr h="2755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t>Human Resources</a:t>
                      </a:r>
                    </a:p>
                  </a:txBody>
                  <a:tcPr>
                    <a:lnL>
                      <a:noFill/>
                    </a:lnL>
                    <a:lnR>
                      <a:noFill/>
                    </a:lnR>
                    <a:lnT>
                      <a:noFill/>
                    </a:lnT>
                    <a:lnB>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Manufacturing Director</a:t>
                      </a:r>
                    </a:p>
                  </a:txBody>
                  <a:tcPr>
                    <a:lnL>
                      <a:noFill/>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endParaRPr lang="en-US" sz="1500" dirty="0"/>
                    </a:p>
                  </a:txBody>
                  <a:tcPr>
                    <a:lnL>
                      <a:noFill/>
                    </a:lnL>
                    <a:lnR>
                      <a:noFill/>
                    </a:lnR>
                    <a:lnT>
                      <a:noFill/>
                    </a:lnT>
                    <a:lnB>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847668446"/>
                  </a:ext>
                </a:extLst>
              </a:tr>
              <a:tr h="2755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t>Research Scientist</a:t>
                      </a:r>
                    </a:p>
                  </a:txBody>
                  <a:tcPr>
                    <a:lnL>
                      <a:noFill/>
                    </a:lnL>
                    <a:lnR>
                      <a:noFill/>
                    </a:lnR>
                    <a:lnT>
                      <a:noFill/>
                    </a:lnT>
                    <a:lnB>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dirty="0"/>
                    </a:p>
                  </a:txBody>
                  <a:tcPr>
                    <a:lnL>
                      <a:noFill/>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endParaRPr lang="en-US" sz="1500" dirty="0"/>
                    </a:p>
                  </a:txBody>
                  <a:tcPr>
                    <a:lnL>
                      <a:noFill/>
                    </a:lnL>
                    <a:lnR>
                      <a:noFill/>
                    </a:lnR>
                    <a:lnT>
                      <a:noFill/>
                    </a:lnT>
                    <a:lnB>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360874422"/>
                  </a:ext>
                </a:extLst>
              </a:tr>
            </a:tbl>
          </a:graphicData>
        </a:graphic>
      </p:graphicFrame>
      <p:pic>
        <p:nvPicPr>
          <p:cNvPr id="4" name="Picture 3" descr="A blue and red text on a blue background&#10;&#10;Description automatically generated">
            <a:extLst>
              <a:ext uri="{FF2B5EF4-FFF2-40B4-BE49-F238E27FC236}">
                <a16:creationId xmlns:a16="http://schemas.microsoft.com/office/drawing/2014/main" id="{4B4A8DC3-7BC2-AF33-FB13-3E70645BA859}"/>
              </a:ext>
            </a:extLst>
          </p:cNvPr>
          <p:cNvPicPr>
            <a:picLocks noChangeAspect="1"/>
          </p:cNvPicPr>
          <p:nvPr/>
        </p:nvPicPr>
        <p:blipFill rotWithShape="1">
          <a:blip r:embed="rId5"/>
          <a:srcRect l="1778" t="18624" r="435" b="23643"/>
          <a:stretch/>
        </p:blipFill>
        <p:spPr>
          <a:xfrm>
            <a:off x="8951493" y="6085610"/>
            <a:ext cx="3240505" cy="766039"/>
          </a:xfrm>
          <a:prstGeom prst="rect">
            <a:avLst/>
          </a:prstGeom>
        </p:spPr>
      </p:pic>
    </p:spTree>
    <p:extLst>
      <p:ext uri="{BB962C8B-B14F-4D97-AF65-F5344CB8AC3E}">
        <p14:creationId xmlns:p14="http://schemas.microsoft.com/office/powerpoint/2010/main" val="127138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03F2DF2-D901-5ED7-FE90-85E04AB6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CFCD976-99B2-FDD2-3FC7-40886F6EB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D2F8D3-4AA6-6892-357D-145E73C09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1A3A54"/>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B36FBF4-079F-D9A9-1AE6-309F7CE0C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3696365" y="-1638966"/>
            <a:ext cx="4800815" cy="12193546"/>
          </a:xfrm>
          <a:prstGeom prst="rect">
            <a:avLst/>
          </a:prstGeom>
          <a:gradFill>
            <a:gsLst>
              <a:gs pos="85000">
                <a:srgbClr val="1A3A54"/>
              </a:gs>
              <a:gs pos="33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graph of a job role&#10;&#10;Description automatically generated">
            <a:extLst>
              <a:ext uri="{FF2B5EF4-FFF2-40B4-BE49-F238E27FC236}">
                <a16:creationId xmlns:a16="http://schemas.microsoft.com/office/drawing/2014/main" id="{9896F5B9-2FFA-7886-43D0-739243A4AB6E}"/>
              </a:ext>
            </a:extLst>
          </p:cNvPr>
          <p:cNvPicPr>
            <a:picLocks noChangeAspect="1"/>
          </p:cNvPicPr>
          <p:nvPr/>
        </p:nvPicPr>
        <p:blipFill>
          <a:blip r:embed="rId3"/>
          <a:stretch>
            <a:fillRect/>
          </a:stretch>
        </p:blipFill>
        <p:spPr>
          <a:xfrm>
            <a:off x="6699893" y="2397"/>
            <a:ext cx="4740362" cy="3383280"/>
          </a:xfrm>
          <a:prstGeom prst="rect">
            <a:avLst/>
          </a:prstGeom>
        </p:spPr>
      </p:pic>
      <p:pic>
        <p:nvPicPr>
          <p:cNvPr id="32" name="Picture 31" descr="A graph of different colored squares&#10;&#10;Description automatically generated">
            <a:extLst>
              <a:ext uri="{FF2B5EF4-FFF2-40B4-BE49-F238E27FC236}">
                <a16:creationId xmlns:a16="http://schemas.microsoft.com/office/drawing/2014/main" id="{E5016A10-779B-B6BE-0CB1-3184D0BBCB6F}"/>
              </a:ext>
            </a:extLst>
          </p:cNvPr>
          <p:cNvPicPr>
            <a:picLocks noChangeAspect="1"/>
          </p:cNvPicPr>
          <p:nvPr/>
        </p:nvPicPr>
        <p:blipFill>
          <a:blip r:embed="rId4"/>
          <a:stretch>
            <a:fillRect/>
          </a:stretch>
        </p:blipFill>
        <p:spPr>
          <a:xfrm>
            <a:off x="753284" y="3424913"/>
            <a:ext cx="4740362" cy="3383280"/>
          </a:xfrm>
          <a:prstGeom prst="rect">
            <a:avLst/>
          </a:prstGeom>
        </p:spPr>
      </p:pic>
      <p:pic>
        <p:nvPicPr>
          <p:cNvPr id="34" name="Picture 33" descr="A graph of different colored squares&#10;&#10;Description automatically generated">
            <a:extLst>
              <a:ext uri="{FF2B5EF4-FFF2-40B4-BE49-F238E27FC236}">
                <a16:creationId xmlns:a16="http://schemas.microsoft.com/office/drawing/2014/main" id="{4FD1E182-3ADB-8195-2648-2404FF50A045}"/>
              </a:ext>
            </a:extLst>
          </p:cNvPr>
          <p:cNvPicPr>
            <a:picLocks noChangeAspect="1"/>
          </p:cNvPicPr>
          <p:nvPr/>
        </p:nvPicPr>
        <p:blipFill>
          <a:blip r:embed="rId5"/>
          <a:stretch>
            <a:fillRect/>
          </a:stretch>
        </p:blipFill>
        <p:spPr>
          <a:xfrm>
            <a:off x="6698354" y="3424913"/>
            <a:ext cx="4740362" cy="3383280"/>
          </a:xfrm>
          <a:prstGeom prst="rect">
            <a:avLst/>
          </a:prstGeom>
        </p:spPr>
      </p:pic>
      <p:sp>
        <p:nvSpPr>
          <p:cNvPr id="2" name="Text Placeholder 18">
            <a:extLst>
              <a:ext uri="{FF2B5EF4-FFF2-40B4-BE49-F238E27FC236}">
                <a16:creationId xmlns:a16="http://schemas.microsoft.com/office/drawing/2014/main" id="{E4DCD641-AF75-0A3A-6C07-E34CC4A6840E}"/>
              </a:ext>
            </a:extLst>
          </p:cNvPr>
          <p:cNvSpPr txBox="1">
            <a:spLocks/>
          </p:cNvSpPr>
          <p:nvPr/>
        </p:nvSpPr>
        <p:spPr>
          <a:xfrm>
            <a:off x="839788" y="2057400"/>
            <a:ext cx="5106048" cy="38115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US" dirty="0"/>
          </a:p>
          <a:p>
            <a:r>
              <a:rPr lang="en-US" sz="2000" dirty="0">
                <a:solidFill>
                  <a:schemeClr val="bg1"/>
                </a:solidFill>
              </a:rPr>
              <a:t>Three group trend holds across other factors.</a:t>
            </a:r>
          </a:p>
        </p:txBody>
      </p:sp>
      <p:sp>
        <p:nvSpPr>
          <p:cNvPr id="3" name="Title 10">
            <a:extLst>
              <a:ext uri="{FF2B5EF4-FFF2-40B4-BE49-F238E27FC236}">
                <a16:creationId xmlns:a16="http://schemas.microsoft.com/office/drawing/2014/main" id="{976136A1-8067-5716-F586-CBDB5FFC5B37}"/>
              </a:ext>
            </a:extLst>
          </p:cNvPr>
          <p:cNvSpPr txBox="1">
            <a:spLocks/>
          </p:cNvSpPr>
          <p:nvPr/>
        </p:nvSpPr>
        <p:spPr>
          <a:xfrm>
            <a:off x="839788" y="457200"/>
            <a:ext cx="3932237" cy="16002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200" dirty="0">
                <a:solidFill>
                  <a:schemeClr val="bg1"/>
                </a:solidFill>
                <a:latin typeface="+mn-lt"/>
              </a:rPr>
              <a:t>JOB ROLE TRENDS:</a:t>
            </a:r>
            <a:br>
              <a:rPr lang="en-US" sz="2200" dirty="0">
                <a:solidFill>
                  <a:schemeClr val="bg1"/>
                </a:solidFill>
                <a:latin typeface="+mn-lt"/>
              </a:rPr>
            </a:br>
            <a:endParaRPr lang="en-US" sz="2200" dirty="0">
              <a:solidFill>
                <a:schemeClr val="bg1"/>
              </a:solidFill>
              <a:latin typeface="+mn-lt"/>
            </a:endParaRPr>
          </a:p>
        </p:txBody>
      </p:sp>
      <p:pic>
        <p:nvPicPr>
          <p:cNvPr id="4" name="Picture 3" descr="A blue and red text on a blue background&#10;&#10;Description automatically generated">
            <a:extLst>
              <a:ext uri="{FF2B5EF4-FFF2-40B4-BE49-F238E27FC236}">
                <a16:creationId xmlns:a16="http://schemas.microsoft.com/office/drawing/2014/main" id="{55596F10-F514-E93B-EBF6-93E29EC724D8}"/>
              </a:ext>
            </a:extLst>
          </p:cNvPr>
          <p:cNvPicPr>
            <a:picLocks noChangeAspect="1"/>
          </p:cNvPicPr>
          <p:nvPr/>
        </p:nvPicPr>
        <p:blipFill rotWithShape="1">
          <a:blip r:embed="rId6"/>
          <a:srcRect l="1778" t="18624" r="435" b="23643"/>
          <a:stretch/>
        </p:blipFill>
        <p:spPr>
          <a:xfrm>
            <a:off x="8951495" y="6091961"/>
            <a:ext cx="3240505" cy="766039"/>
          </a:xfrm>
          <a:prstGeom prst="rect">
            <a:avLst/>
          </a:prstGeom>
        </p:spPr>
      </p:pic>
    </p:spTree>
    <p:extLst>
      <p:ext uri="{BB962C8B-B14F-4D97-AF65-F5344CB8AC3E}">
        <p14:creationId xmlns:p14="http://schemas.microsoft.com/office/powerpoint/2010/main" val="416062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06F05CD-E742-6C8F-274B-ACF13F450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CCA8131-B0F7-8EFE-78EB-721CBD634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554A237-F0C2-9C76-045E-D54F0CB88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75FCE35-56AE-046C-0A60-863CDAD09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3341433" y="-1993896"/>
            <a:ext cx="5510679" cy="12193546"/>
          </a:xfrm>
          <a:prstGeom prst="rect">
            <a:avLst/>
          </a:prstGeom>
          <a:gradFill>
            <a:gsLst>
              <a:gs pos="85000">
                <a:srgbClr val="1A3A54"/>
              </a:gs>
              <a:gs pos="33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graph with different colored rectangles&#10;&#10;Description automatically generated">
            <a:extLst>
              <a:ext uri="{FF2B5EF4-FFF2-40B4-BE49-F238E27FC236}">
                <a16:creationId xmlns:a16="http://schemas.microsoft.com/office/drawing/2014/main" id="{3B4CB259-DD80-22B6-D40B-100537DA74E5}"/>
              </a:ext>
            </a:extLst>
          </p:cNvPr>
          <p:cNvPicPr>
            <a:picLocks noChangeAspect="1"/>
          </p:cNvPicPr>
          <p:nvPr/>
        </p:nvPicPr>
        <p:blipFill>
          <a:blip r:embed="rId3"/>
          <a:stretch>
            <a:fillRect/>
          </a:stretch>
        </p:blipFill>
        <p:spPr>
          <a:xfrm>
            <a:off x="6202680" y="1731903"/>
            <a:ext cx="5486400" cy="3915741"/>
          </a:xfrm>
          <a:prstGeom prst="rect">
            <a:avLst/>
          </a:prstGeom>
        </p:spPr>
      </p:pic>
      <p:pic>
        <p:nvPicPr>
          <p:cNvPr id="29" name="Picture 28" descr="A graph with different colored rectangles&#10;&#10;Description automatically generated">
            <a:extLst>
              <a:ext uri="{FF2B5EF4-FFF2-40B4-BE49-F238E27FC236}">
                <a16:creationId xmlns:a16="http://schemas.microsoft.com/office/drawing/2014/main" id="{E55404B9-37B8-D572-89A2-9B995836DD3E}"/>
              </a:ext>
            </a:extLst>
          </p:cNvPr>
          <p:cNvPicPr>
            <a:picLocks noChangeAspect="1"/>
          </p:cNvPicPr>
          <p:nvPr/>
        </p:nvPicPr>
        <p:blipFill>
          <a:blip r:embed="rId4"/>
          <a:stretch>
            <a:fillRect/>
          </a:stretch>
        </p:blipFill>
        <p:spPr>
          <a:xfrm>
            <a:off x="502920" y="1731904"/>
            <a:ext cx="5486400" cy="3915741"/>
          </a:xfrm>
          <a:prstGeom prst="rect">
            <a:avLst/>
          </a:prstGeom>
        </p:spPr>
      </p:pic>
      <p:pic>
        <p:nvPicPr>
          <p:cNvPr id="2" name="Picture 1" descr="A blue and red text on a blue background&#10;&#10;Description automatically generated">
            <a:extLst>
              <a:ext uri="{FF2B5EF4-FFF2-40B4-BE49-F238E27FC236}">
                <a16:creationId xmlns:a16="http://schemas.microsoft.com/office/drawing/2014/main" id="{22BEEE6E-5F98-49ED-4F3E-840660CD372C}"/>
              </a:ext>
            </a:extLst>
          </p:cNvPr>
          <p:cNvPicPr>
            <a:picLocks noChangeAspect="1"/>
          </p:cNvPicPr>
          <p:nvPr/>
        </p:nvPicPr>
        <p:blipFill rotWithShape="1">
          <a:blip r:embed="rId5"/>
          <a:srcRect l="1778" t="18624" r="435" b="23643"/>
          <a:stretch/>
        </p:blipFill>
        <p:spPr>
          <a:xfrm>
            <a:off x="8951495" y="6091961"/>
            <a:ext cx="3240505" cy="766039"/>
          </a:xfrm>
          <a:prstGeom prst="rect">
            <a:avLst/>
          </a:prstGeom>
          <a:ln>
            <a:noFill/>
          </a:ln>
          <a:effectLst/>
        </p:spPr>
      </p:pic>
    </p:spTree>
    <p:extLst>
      <p:ext uri="{BB962C8B-B14F-4D97-AF65-F5344CB8AC3E}">
        <p14:creationId xmlns:p14="http://schemas.microsoft.com/office/powerpoint/2010/main" val="312035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3A54"/>
        </a:solidFill>
        <a:effectLst/>
      </p:bgPr>
    </p:bg>
    <p:spTree>
      <p:nvGrpSpPr>
        <p:cNvPr id="1" name=""/>
        <p:cNvGrpSpPr/>
        <p:nvPr/>
      </p:nvGrpSpPr>
      <p:grpSpPr>
        <a:xfrm>
          <a:off x="0" y="0"/>
          <a:ext cx="0" cy="0"/>
          <a:chOff x="0" y="0"/>
          <a:chExt cx="0" cy="0"/>
        </a:xfrm>
      </p:grpSpPr>
      <p:pic>
        <p:nvPicPr>
          <p:cNvPr id="10" name="Picture 9" descr="A blue and red text on a blue background&#10;&#10;Description automatically generated">
            <a:extLst>
              <a:ext uri="{FF2B5EF4-FFF2-40B4-BE49-F238E27FC236}">
                <a16:creationId xmlns:a16="http://schemas.microsoft.com/office/drawing/2014/main" id="{ACD71E69-E76F-2F22-0353-C7F3FEA658A8}"/>
              </a:ext>
            </a:extLst>
          </p:cNvPr>
          <p:cNvPicPr>
            <a:picLocks noChangeAspect="1"/>
          </p:cNvPicPr>
          <p:nvPr/>
        </p:nvPicPr>
        <p:blipFill rotWithShape="1">
          <a:blip r:embed="rId3"/>
          <a:srcRect l="1778" t="18624" r="435" b="23643"/>
          <a:stretch/>
        </p:blipFill>
        <p:spPr>
          <a:xfrm>
            <a:off x="8951493" y="6085610"/>
            <a:ext cx="3240505" cy="766039"/>
          </a:xfrm>
          <a:prstGeom prst="rect">
            <a:avLst/>
          </a:prstGeom>
        </p:spPr>
      </p:pic>
      <p:sp>
        <p:nvSpPr>
          <p:cNvPr id="11" name="Title 10">
            <a:extLst>
              <a:ext uri="{FF2B5EF4-FFF2-40B4-BE49-F238E27FC236}">
                <a16:creationId xmlns:a16="http://schemas.microsoft.com/office/drawing/2014/main" id="{84FA3E08-5639-1282-EE1E-8CA6D752F728}"/>
              </a:ext>
            </a:extLst>
          </p:cNvPr>
          <p:cNvSpPr>
            <a:spLocks noGrp="1"/>
          </p:cNvSpPr>
          <p:nvPr>
            <p:ph type="title"/>
          </p:nvPr>
        </p:nvSpPr>
        <p:spPr/>
        <p:txBody>
          <a:bodyPr/>
          <a:lstStyle/>
          <a:p>
            <a:r>
              <a:rPr lang="en-US" dirty="0">
                <a:ln w="3175">
                  <a:solidFill>
                    <a:srgbClr val="C00000">
                      <a:alpha val="50000"/>
                    </a:srgbClr>
                  </a:solidFill>
                </a:ln>
                <a:solidFill>
                  <a:schemeClr val="bg1"/>
                </a:solidFill>
              </a:rPr>
              <a:t>Overview</a:t>
            </a:r>
          </a:p>
        </p:txBody>
      </p:sp>
      <p:graphicFrame>
        <p:nvGraphicFramePr>
          <p:cNvPr id="14" name="Content Placeholder 11">
            <a:extLst>
              <a:ext uri="{FF2B5EF4-FFF2-40B4-BE49-F238E27FC236}">
                <a16:creationId xmlns:a16="http://schemas.microsoft.com/office/drawing/2014/main" id="{FFE46786-863C-A092-9495-BDF4A64BF98B}"/>
              </a:ext>
            </a:extLst>
          </p:cNvPr>
          <p:cNvGraphicFramePr>
            <a:graphicFrameLocks noGrp="1"/>
          </p:cNvGraphicFramePr>
          <p:nvPr>
            <p:ph idx="1"/>
            <p:extLst>
              <p:ext uri="{D42A27DB-BD31-4B8C-83A1-F6EECF244321}">
                <p14:modId xmlns:p14="http://schemas.microsoft.com/office/powerpoint/2010/main" val="1736503433"/>
              </p:ext>
            </p:extLst>
          </p:nvPr>
        </p:nvGraphicFramePr>
        <p:xfrm>
          <a:off x="838200" y="1825625"/>
          <a:ext cx="10515600" cy="39495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extBox 12">
            <a:extLst>
              <a:ext uri="{FF2B5EF4-FFF2-40B4-BE49-F238E27FC236}">
                <a16:creationId xmlns:a16="http://schemas.microsoft.com/office/drawing/2014/main" id="{5F649126-C876-870F-9277-DC4DAF060A0E}"/>
              </a:ext>
            </a:extLst>
          </p:cNvPr>
          <p:cNvSpPr txBox="1"/>
          <p:nvPr/>
        </p:nvSpPr>
        <p:spPr>
          <a:xfrm>
            <a:off x="1299410" y="1894937"/>
            <a:ext cx="2926080" cy="1691640"/>
          </a:xfrm>
          <a:prstGeom prst="rect">
            <a:avLst/>
          </a:prstGeom>
          <a:noFill/>
        </p:spPr>
        <p:txBody>
          <a:bodyPr wrap="square" rtlCol="0" anchor="ctr" anchorCtr="1">
            <a:spAutoFit/>
          </a:bodyPr>
          <a:lstStyle/>
          <a:p>
            <a:pPr lvl="0" algn="ctr"/>
            <a:r>
              <a:rPr lang="en-US" sz="2700" dirty="0">
                <a:solidFill>
                  <a:schemeClr val="bg1"/>
                </a:solidFill>
              </a:rPr>
              <a:t>Description of the analysis</a:t>
            </a:r>
          </a:p>
        </p:txBody>
      </p:sp>
      <p:sp>
        <p:nvSpPr>
          <p:cNvPr id="15" name="TextBox 14">
            <a:extLst>
              <a:ext uri="{FF2B5EF4-FFF2-40B4-BE49-F238E27FC236}">
                <a16:creationId xmlns:a16="http://schemas.microsoft.com/office/drawing/2014/main" id="{E9D60BDD-2F9D-72E2-0BCA-984457DE6FCA}"/>
              </a:ext>
            </a:extLst>
          </p:cNvPr>
          <p:cNvSpPr txBox="1"/>
          <p:nvPr/>
        </p:nvSpPr>
        <p:spPr>
          <a:xfrm>
            <a:off x="4632960" y="1894937"/>
            <a:ext cx="2926080" cy="1691640"/>
          </a:xfrm>
          <a:prstGeom prst="rect">
            <a:avLst/>
          </a:prstGeom>
          <a:noFill/>
        </p:spPr>
        <p:txBody>
          <a:bodyPr wrap="square" rtlCol="0" anchor="ctr" anchorCtr="1">
            <a:spAutoFit/>
          </a:bodyPr>
          <a:lstStyle/>
          <a:p>
            <a:pPr lvl="0" algn="ctr"/>
            <a:r>
              <a:rPr lang="en-US" sz="2700" dirty="0">
                <a:solidFill>
                  <a:schemeClr val="bg1"/>
                </a:solidFill>
              </a:rPr>
              <a:t>Top 3 factors leading to attrition</a:t>
            </a:r>
          </a:p>
        </p:txBody>
      </p:sp>
      <p:sp>
        <p:nvSpPr>
          <p:cNvPr id="16" name="TextBox 15">
            <a:extLst>
              <a:ext uri="{FF2B5EF4-FFF2-40B4-BE49-F238E27FC236}">
                <a16:creationId xmlns:a16="http://schemas.microsoft.com/office/drawing/2014/main" id="{943EFE02-74A3-F45C-7256-002A43BF75AE}"/>
              </a:ext>
            </a:extLst>
          </p:cNvPr>
          <p:cNvSpPr txBox="1"/>
          <p:nvPr/>
        </p:nvSpPr>
        <p:spPr>
          <a:xfrm>
            <a:off x="7966510" y="1894938"/>
            <a:ext cx="2926080" cy="1691640"/>
          </a:xfrm>
          <a:prstGeom prst="rect">
            <a:avLst/>
          </a:prstGeom>
          <a:noFill/>
        </p:spPr>
        <p:txBody>
          <a:bodyPr wrap="square" rtlCol="0" anchor="ctr" anchorCtr="1">
            <a:noAutofit/>
          </a:bodyPr>
          <a:lstStyle/>
          <a:p>
            <a:pPr lvl="0" algn="ctr"/>
            <a:r>
              <a:rPr lang="en-US" sz="2800" dirty="0">
                <a:solidFill>
                  <a:prstClr val="white"/>
                </a:solidFill>
              </a:rPr>
              <a:t>Attrition classification model</a:t>
            </a:r>
          </a:p>
        </p:txBody>
      </p:sp>
      <p:sp>
        <p:nvSpPr>
          <p:cNvPr id="20" name="TextBox 19">
            <a:extLst>
              <a:ext uri="{FF2B5EF4-FFF2-40B4-BE49-F238E27FC236}">
                <a16:creationId xmlns:a16="http://schemas.microsoft.com/office/drawing/2014/main" id="{E841008E-03AB-8DC5-CBAD-88C8C27BA044}"/>
              </a:ext>
            </a:extLst>
          </p:cNvPr>
          <p:cNvSpPr txBox="1"/>
          <p:nvPr/>
        </p:nvSpPr>
        <p:spPr>
          <a:xfrm>
            <a:off x="1299410" y="4003308"/>
            <a:ext cx="2926080" cy="1691640"/>
          </a:xfrm>
          <a:prstGeom prst="rect">
            <a:avLst/>
          </a:prstGeom>
          <a:noFill/>
        </p:spPr>
        <p:txBody>
          <a:bodyPr wrap="square" rtlCol="0" anchor="ctr" anchorCtr="1">
            <a:noAutofit/>
          </a:bodyPr>
          <a:lstStyle/>
          <a:p>
            <a:pPr lvl="0" algn="ctr"/>
            <a:r>
              <a:rPr lang="en-US" sz="2800" dirty="0">
                <a:solidFill>
                  <a:schemeClr val="bg1"/>
                </a:solidFill>
              </a:rPr>
              <a:t>Interactive App</a:t>
            </a:r>
          </a:p>
        </p:txBody>
      </p:sp>
      <p:sp>
        <p:nvSpPr>
          <p:cNvPr id="21" name="TextBox 20">
            <a:extLst>
              <a:ext uri="{FF2B5EF4-FFF2-40B4-BE49-F238E27FC236}">
                <a16:creationId xmlns:a16="http://schemas.microsoft.com/office/drawing/2014/main" id="{792B51FE-AA62-44AF-705B-E10F9F281E77}"/>
              </a:ext>
            </a:extLst>
          </p:cNvPr>
          <p:cNvSpPr txBox="1"/>
          <p:nvPr/>
        </p:nvSpPr>
        <p:spPr>
          <a:xfrm>
            <a:off x="4632960" y="4003308"/>
            <a:ext cx="2926080" cy="1691640"/>
          </a:xfrm>
          <a:prstGeom prst="rect">
            <a:avLst/>
          </a:prstGeom>
          <a:noFill/>
        </p:spPr>
        <p:txBody>
          <a:bodyPr wrap="square" rtlCol="0" anchor="ctr" anchorCtr="1">
            <a:noAutofit/>
          </a:bodyPr>
          <a:lstStyle/>
          <a:p>
            <a:pPr lvl="0" algn="ctr"/>
            <a:r>
              <a:rPr lang="en-US" sz="2700" dirty="0">
                <a:solidFill>
                  <a:schemeClr val="bg1"/>
                </a:solidFill>
              </a:rPr>
              <a:t>Income regression model</a:t>
            </a:r>
          </a:p>
        </p:txBody>
      </p:sp>
      <p:sp>
        <p:nvSpPr>
          <p:cNvPr id="22" name="TextBox 21">
            <a:extLst>
              <a:ext uri="{FF2B5EF4-FFF2-40B4-BE49-F238E27FC236}">
                <a16:creationId xmlns:a16="http://schemas.microsoft.com/office/drawing/2014/main" id="{A3FB09F1-6CD8-BABE-DBC4-CBC43687F7D0}"/>
              </a:ext>
            </a:extLst>
          </p:cNvPr>
          <p:cNvSpPr txBox="1"/>
          <p:nvPr/>
        </p:nvSpPr>
        <p:spPr>
          <a:xfrm>
            <a:off x="7902341" y="4003308"/>
            <a:ext cx="3054417" cy="1691640"/>
          </a:xfrm>
          <a:prstGeom prst="rect">
            <a:avLst/>
          </a:prstGeom>
          <a:noFill/>
        </p:spPr>
        <p:txBody>
          <a:bodyPr wrap="square" rtlCol="0" anchor="ctr" anchorCtr="1">
            <a:noAutofit/>
          </a:bodyPr>
          <a:lstStyle/>
          <a:p>
            <a:pPr lvl="0" algn="ctr"/>
            <a:r>
              <a:rPr lang="en-US" sz="2700" dirty="0">
                <a:solidFill>
                  <a:schemeClr val="bg1"/>
                </a:solidFill>
              </a:rPr>
              <a:t>Recommendations</a:t>
            </a:r>
          </a:p>
        </p:txBody>
      </p:sp>
    </p:spTree>
    <p:extLst>
      <p:ext uri="{BB962C8B-B14F-4D97-AF65-F5344CB8AC3E}">
        <p14:creationId xmlns:p14="http://schemas.microsoft.com/office/powerpoint/2010/main" val="398040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13" grpId="0"/>
      <p:bldP spid="15" grpId="0"/>
      <p:bldP spid="16" grpId="0"/>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E036939-A05E-3F37-B023-42BD4B5F5CEB}"/>
              </a:ext>
            </a:extLst>
          </p:cNvPr>
          <p:cNvSpPr/>
          <p:nvPr/>
        </p:nvSpPr>
        <p:spPr>
          <a:xfrm>
            <a:off x="0" y="0"/>
            <a:ext cx="12192000" cy="714375"/>
          </a:xfrm>
          <a:prstGeom prst="rect">
            <a:avLst/>
          </a:prstGeom>
          <a:gradFill>
            <a:gsLst>
              <a:gs pos="0">
                <a:schemeClr val="accent1"/>
              </a:gs>
              <a:gs pos="32000">
                <a:schemeClr val="accent1">
                  <a:lumMod val="50000"/>
                </a:schemeClr>
              </a:gs>
              <a:gs pos="83000">
                <a:schemeClr val="accent1"/>
              </a:gs>
              <a:gs pos="100000">
                <a:schemeClr val="accent1">
                  <a:lumMod val="75000"/>
                </a:schemeClr>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DB505CF-5195-E951-A15F-34C2F37E64AA}"/>
              </a:ext>
            </a:extLst>
          </p:cNvPr>
          <p:cNvSpPr txBox="1"/>
          <p:nvPr/>
        </p:nvSpPr>
        <p:spPr>
          <a:xfrm>
            <a:off x="682752" y="798012"/>
            <a:ext cx="3023616" cy="5262979"/>
          </a:xfrm>
          <a:prstGeom prst="rect">
            <a:avLst/>
          </a:prstGeom>
          <a:noFill/>
        </p:spPr>
        <p:txBody>
          <a:bodyPr wrap="square" rtlCol="0">
            <a:spAutoFit/>
          </a:bodyPr>
          <a:lstStyle/>
          <a:p>
            <a:r>
              <a:rPr lang="en-US" sz="1600" dirty="0"/>
              <a:t>Age</a:t>
            </a:r>
          </a:p>
          <a:p>
            <a:r>
              <a:rPr lang="en-US" sz="1600" dirty="0"/>
              <a:t>Business Travel</a:t>
            </a:r>
          </a:p>
          <a:p>
            <a:r>
              <a:rPr lang="en-US" sz="1600" dirty="0"/>
              <a:t>Distance from home</a:t>
            </a:r>
          </a:p>
          <a:p>
            <a:r>
              <a:rPr lang="en-US" sz="1600" dirty="0"/>
              <a:t>Department </a:t>
            </a:r>
          </a:p>
          <a:p>
            <a:r>
              <a:rPr lang="en-US" sz="1600" dirty="0"/>
              <a:t>Education Field</a:t>
            </a:r>
          </a:p>
          <a:p>
            <a:r>
              <a:rPr lang="en-US" sz="1600" dirty="0"/>
              <a:t>Environmental Satisfaction</a:t>
            </a:r>
          </a:p>
          <a:p>
            <a:r>
              <a:rPr lang="en-US" sz="1600" dirty="0"/>
              <a:t>Job Involvement</a:t>
            </a:r>
          </a:p>
          <a:p>
            <a:r>
              <a:rPr lang="en-US" sz="1600" dirty="0"/>
              <a:t>Job Level *</a:t>
            </a:r>
          </a:p>
          <a:p>
            <a:r>
              <a:rPr lang="en-US" sz="1600" dirty="0"/>
              <a:t>Job Role</a:t>
            </a:r>
          </a:p>
          <a:p>
            <a:r>
              <a:rPr lang="en-US" sz="1600" dirty="0"/>
              <a:t>Job Satisfaction</a:t>
            </a:r>
          </a:p>
          <a:p>
            <a:r>
              <a:rPr lang="en-US" sz="1600" dirty="0"/>
              <a:t>Marital Status *</a:t>
            </a:r>
          </a:p>
          <a:p>
            <a:r>
              <a:rPr lang="en-US" sz="1600" dirty="0"/>
              <a:t>Monthly Income *</a:t>
            </a:r>
          </a:p>
          <a:p>
            <a:r>
              <a:rPr lang="en-US" sz="1600" dirty="0"/>
              <a:t>Number Companies Worked For</a:t>
            </a:r>
          </a:p>
          <a:p>
            <a:r>
              <a:rPr lang="en-US" sz="1600" dirty="0"/>
              <a:t>Overtime * </a:t>
            </a:r>
          </a:p>
          <a:p>
            <a:r>
              <a:rPr lang="en-US" sz="1600" dirty="0"/>
              <a:t>Relationship Satisfaction</a:t>
            </a:r>
          </a:p>
          <a:p>
            <a:r>
              <a:rPr lang="en-US" sz="1600" dirty="0"/>
              <a:t>Stock Option Level</a:t>
            </a:r>
          </a:p>
          <a:p>
            <a:r>
              <a:rPr lang="en-US" sz="1600" dirty="0"/>
              <a:t>Total Working Years</a:t>
            </a:r>
          </a:p>
          <a:p>
            <a:r>
              <a:rPr lang="en-US" sz="1600" dirty="0"/>
              <a:t>Work Life Balance</a:t>
            </a:r>
          </a:p>
          <a:p>
            <a:r>
              <a:rPr lang="en-US" sz="1600" dirty="0"/>
              <a:t>Years At Company</a:t>
            </a:r>
          </a:p>
          <a:p>
            <a:r>
              <a:rPr lang="en-US" sz="1600" dirty="0"/>
              <a:t>Years In Current Role</a:t>
            </a:r>
          </a:p>
          <a:p>
            <a:r>
              <a:rPr lang="en-US" sz="1600" dirty="0"/>
              <a:t>Years With Current Manager</a:t>
            </a:r>
          </a:p>
        </p:txBody>
      </p:sp>
      <p:sp>
        <p:nvSpPr>
          <p:cNvPr id="3" name="Right Brace 2">
            <a:extLst>
              <a:ext uri="{FF2B5EF4-FFF2-40B4-BE49-F238E27FC236}">
                <a16:creationId xmlns:a16="http://schemas.microsoft.com/office/drawing/2014/main" id="{371DEE09-FA02-4EFE-E6B4-EAB001E34224}"/>
              </a:ext>
            </a:extLst>
          </p:cNvPr>
          <p:cNvSpPr/>
          <p:nvPr/>
        </p:nvSpPr>
        <p:spPr>
          <a:xfrm>
            <a:off x="3596643" y="847842"/>
            <a:ext cx="560832" cy="5039110"/>
          </a:xfrm>
          <a:prstGeom prst="rightBrace">
            <a:avLst>
              <a:gd name="adj1" fmla="val 43116"/>
              <a:gd name="adj2" fmla="val 5147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ight Arrow 4">
            <a:extLst>
              <a:ext uri="{FF2B5EF4-FFF2-40B4-BE49-F238E27FC236}">
                <a16:creationId xmlns:a16="http://schemas.microsoft.com/office/drawing/2014/main" id="{26EB4B6F-FBC9-F886-1C0C-9C8493E80DDE}"/>
              </a:ext>
            </a:extLst>
          </p:cNvPr>
          <p:cNvSpPr/>
          <p:nvPr/>
        </p:nvSpPr>
        <p:spPr>
          <a:xfrm>
            <a:off x="3970405" y="3329100"/>
            <a:ext cx="463296" cy="2316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3F7BF6B-E870-8086-01DC-4E00A88064D1}"/>
              </a:ext>
            </a:extLst>
          </p:cNvPr>
          <p:cNvSpPr txBox="1"/>
          <p:nvPr/>
        </p:nvSpPr>
        <p:spPr>
          <a:xfrm>
            <a:off x="4809745" y="1921430"/>
            <a:ext cx="3023616" cy="3046988"/>
          </a:xfrm>
          <a:prstGeom prst="rect">
            <a:avLst/>
          </a:prstGeom>
          <a:noFill/>
        </p:spPr>
        <p:txBody>
          <a:bodyPr wrap="square" rtlCol="0">
            <a:spAutoFit/>
          </a:bodyPr>
          <a:lstStyle/>
          <a:p>
            <a:r>
              <a:rPr lang="en-US" sz="1600" dirty="0"/>
              <a:t>Age</a:t>
            </a:r>
          </a:p>
          <a:p>
            <a:r>
              <a:rPr lang="en-US" sz="1600" dirty="0"/>
              <a:t>Job Involvement</a:t>
            </a:r>
          </a:p>
          <a:p>
            <a:r>
              <a:rPr lang="en-US" sz="1600" dirty="0"/>
              <a:t>Job Level *</a:t>
            </a:r>
          </a:p>
          <a:p>
            <a:r>
              <a:rPr lang="en-US" sz="1600" dirty="0"/>
              <a:t>Job Role</a:t>
            </a:r>
          </a:p>
          <a:p>
            <a:r>
              <a:rPr lang="en-US" sz="1600" dirty="0"/>
              <a:t>Marital Status *</a:t>
            </a:r>
          </a:p>
          <a:p>
            <a:r>
              <a:rPr lang="en-US" sz="1600" dirty="0"/>
              <a:t>Monthly Income *</a:t>
            </a:r>
          </a:p>
          <a:p>
            <a:r>
              <a:rPr lang="en-US" sz="1600" dirty="0"/>
              <a:t>Overtime *</a:t>
            </a:r>
          </a:p>
          <a:p>
            <a:r>
              <a:rPr lang="en-US" sz="1600" dirty="0"/>
              <a:t>Stock Option Level</a:t>
            </a:r>
          </a:p>
          <a:p>
            <a:r>
              <a:rPr lang="en-US" sz="1600" dirty="0"/>
              <a:t>Total Working Years</a:t>
            </a:r>
          </a:p>
          <a:p>
            <a:r>
              <a:rPr lang="en-US" sz="1600" dirty="0"/>
              <a:t>Years At Company</a:t>
            </a:r>
          </a:p>
          <a:p>
            <a:r>
              <a:rPr lang="en-US" sz="1600" dirty="0"/>
              <a:t>Years In Current Role</a:t>
            </a:r>
          </a:p>
          <a:p>
            <a:r>
              <a:rPr lang="en-US" sz="1600" dirty="0"/>
              <a:t>Years With Current Manager</a:t>
            </a:r>
          </a:p>
        </p:txBody>
      </p:sp>
      <p:sp>
        <p:nvSpPr>
          <p:cNvPr id="8" name="Right Brace 7">
            <a:extLst>
              <a:ext uri="{FF2B5EF4-FFF2-40B4-BE49-F238E27FC236}">
                <a16:creationId xmlns:a16="http://schemas.microsoft.com/office/drawing/2014/main" id="{37BEF5F3-B0CA-80B3-F814-5FE5BE823F8C}"/>
              </a:ext>
            </a:extLst>
          </p:cNvPr>
          <p:cNvSpPr/>
          <p:nvPr/>
        </p:nvSpPr>
        <p:spPr>
          <a:xfrm>
            <a:off x="7498082" y="1951726"/>
            <a:ext cx="560832" cy="2931163"/>
          </a:xfrm>
          <a:prstGeom prst="rightBrace">
            <a:avLst>
              <a:gd name="adj1" fmla="val 40942"/>
              <a:gd name="adj2" fmla="val 5147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D8DF4E6B-627D-6CE9-9155-C27CA276D98F}"/>
              </a:ext>
            </a:extLst>
          </p:cNvPr>
          <p:cNvSpPr txBox="1"/>
          <p:nvPr/>
        </p:nvSpPr>
        <p:spPr>
          <a:xfrm>
            <a:off x="8714232" y="3043527"/>
            <a:ext cx="3023616" cy="830997"/>
          </a:xfrm>
          <a:prstGeom prst="rect">
            <a:avLst/>
          </a:prstGeom>
          <a:noFill/>
        </p:spPr>
        <p:txBody>
          <a:bodyPr wrap="square" rtlCol="0">
            <a:spAutoFit/>
          </a:bodyPr>
          <a:lstStyle/>
          <a:p>
            <a:r>
              <a:rPr lang="en-US" sz="1600" dirty="0"/>
              <a:t>Job Level *</a:t>
            </a:r>
          </a:p>
          <a:p>
            <a:r>
              <a:rPr lang="en-US" sz="1600" dirty="0"/>
              <a:t>Monthly Income *</a:t>
            </a:r>
          </a:p>
          <a:p>
            <a:r>
              <a:rPr lang="en-US" sz="1600" dirty="0"/>
              <a:t>Overtime *</a:t>
            </a:r>
          </a:p>
        </p:txBody>
      </p:sp>
      <p:sp>
        <p:nvSpPr>
          <p:cNvPr id="11" name="Right Arrow 10">
            <a:extLst>
              <a:ext uri="{FF2B5EF4-FFF2-40B4-BE49-F238E27FC236}">
                <a16:creationId xmlns:a16="http://schemas.microsoft.com/office/drawing/2014/main" id="{C7D83A82-E8D6-4DC0-A6DB-8F19FD2501C9}"/>
              </a:ext>
            </a:extLst>
          </p:cNvPr>
          <p:cNvSpPr/>
          <p:nvPr/>
        </p:nvSpPr>
        <p:spPr>
          <a:xfrm>
            <a:off x="7878128" y="3343202"/>
            <a:ext cx="463296" cy="2316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66C8C1-2090-F896-A228-1705CDEA0FF2}"/>
              </a:ext>
            </a:extLst>
          </p:cNvPr>
          <p:cNvSpPr txBox="1"/>
          <p:nvPr/>
        </p:nvSpPr>
        <p:spPr>
          <a:xfrm>
            <a:off x="682752" y="345477"/>
            <a:ext cx="3023616" cy="338554"/>
          </a:xfrm>
          <a:prstGeom prst="rect">
            <a:avLst/>
          </a:prstGeom>
          <a:noFill/>
        </p:spPr>
        <p:txBody>
          <a:bodyPr wrap="square" rtlCol="0">
            <a:spAutoFit/>
          </a:bodyPr>
          <a:lstStyle/>
          <a:p>
            <a:pPr algn="ctr"/>
            <a:r>
              <a:rPr lang="en-US" sz="1600" dirty="0">
                <a:solidFill>
                  <a:schemeClr val="bg1"/>
                </a:solidFill>
              </a:rPr>
              <a:t>VISUAL EVIDENCE</a:t>
            </a:r>
          </a:p>
        </p:txBody>
      </p:sp>
      <p:sp>
        <p:nvSpPr>
          <p:cNvPr id="13" name="TextBox 12">
            <a:extLst>
              <a:ext uri="{FF2B5EF4-FFF2-40B4-BE49-F238E27FC236}">
                <a16:creationId xmlns:a16="http://schemas.microsoft.com/office/drawing/2014/main" id="{624EEC14-A69D-DB49-A906-2252568F27A4}"/>
              </a:ext>
            </a:extLst>
          </p:cNvPr>
          <p:cNvSpPr txBox="1"/>
          <p:nvPr/>
        </p:nvSpPr>
        <p:spPr>
          <a:xfrm>
            <a:off x="4809745" y="345477"/>
            <a:ext cx="3023616" cy="338554"/>
          </a:xfrm>
          <a:prstGeom prst="rect">
            <a:avLst/>
          </a:prstGeom>
          <a:noFill/>
        </p:spPr>
        <p:txBody>
          <a:bodyPr wrap="square" rtlCol="0">
            <a:spAutoFit/>
          </a:bodyPr>
          <a:lstStyle/>
          <a:p>
            <a:pPr algn="ctr"/>
            <a:r>
              <a:rPr lang="en-US" sz="1600" dirty="0">
                <a:solidFill>
                  <a:schemeClr val="bg1"/>
                </a:solidFill>
              </a:rPr>
              <a:t>STATISTICAL EVIDENCE</a:t>
            </a:r>
          </a:p>
        </p:txBody>
      </p:sp>
      <p:sp>
        <p:nvSpPr>
          <p:cNvPr id="14" name="TextBox 13">
            <a:extLst>
              <a:ext uri="{FF2B5EF4-FFF2-40B4-BE49-F238E27FC236}">
                <a16:creationId xmlns:a16="http://schemas.microsoft.com/office/drawing/2014/main" id="{12BBBCB3-92CC-C712-86FD-4393BE620F95}"/>
              </a:ext>
            </a:extLst>
          </p:cNvPr>
          <p:cNvSpPr txBox="1"/>
          <p:nvPr/>
        </p:nvSpPr>
        <p:spPr>
          <a:xfrm>
            <a:off x="8714232" y="345477"/>
            <a:ext cx="3023616" cy="338554"/>
          </a:xfrm>
          <a:prstGeom prst="rect">
            <a:avLst/>
          </a:prstGeom>
          <a:noFill/>
        </p:spPr>
        <p:txBody>
          <a:bodyPr wrap="square" rtlCol="0">
            <a:spAutoFit/>
          </a:bodyPr>
          <a:lstStyle/>
          <a:p>
            <a:pPr algn="ctr"/>
            <a:r>
              <a:rPr lang="en-US" sz="1600" dirty="0">
                <a:solidFill>
                  <a:schemeClr val="bg1"/>
                </a:solidFill>
              </a:rPr>
              <a:t>MODELING</a:t>
            </a:r>
          </a:p>
        </p:txBody>
      </p:sp>
      <p:sp>
        <p:nvSpPr>
          <p:cNvPr id="4" name="Rectangle 3">
            <a:extLst>
              <a:ext uri="{FF2B5EF4-FFF2-40B4-BE49-F238E27FC236}">
                <a16:creationId xmlns:a16="http://schemas.microsoft.com/office/drawing/2014/main" id="{3A68F188-C7B6-0747-2D3D-6F08960114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BD980B2-9847-3E56-6BB2-A57059EDC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061A05E-1500-BE1B-5BDA-F5F7FC389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6085610"/>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BE6CE4F-473D-65B9-D510-0828BCA43F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038602" y="6085610"/>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blue and red text on a blue background&#10;&#10;Description automatically generated">
            <a:extLst>
              <a:ext uri="{FF2B5EF4-FFF2-40B4-BE49-F238E27FC236}">
                <a16:creationId xmlns:a16="http://schemas.microsoft.com/office/drawing/2014/main" id="{B3CA32AA-9F96-869A-8B1E-D7FDB2883036}"/>
              </a:ext>
            </a:extLst>
          </p:cNvPr>
          <p:cNvPicPr>
            <a:picLocks noChangeAspect="1"/>
          </p:cNvPicPr>
          <p:nvPr/>
        </p:nvPicPr>
        <p:blipFill rotWithShape="1">
          <a:blip r:embed="rId3"/>
          <a:srcRect l="1778" t="18624" r="435" b="23643"/>
          <a:stretch/>
        </p:blipFill>
        <p:spPr>
          <a:xfrm>
            <a:off x="8951493" y="6085610"/>
            <a:ext cx="3240505" cy="766039"/>
          </a:xfrm>
          <a:prstGeom prst="rect">
            <a:avLst/>
          </a:prstGeom>
        </p:spPr>
      </p:pic>
      <p:sp>
        <p:nvSpPr>
          <p:cNvPr id="18" name="TextBox 17">
            <a:extLst>
              <a:ext uri="{FF2B5EF4-FFF2-40B4-BE49-F238E27FC236}">
                <a16:creationId xmlns:a16="http://schemas.microsoft.com/office/drawing/2014/main" id="{F2DF5FE2-4359-5BCA-DC06-4EE6E27A2D90}"/>
              </a:ext>
            </a:extLst>
          </p:cNvPr>
          <p:cNvSpPr txBox="1"/>
          <p:nvPr/>
        </p:nvSpPr>
        <p:spPr>
          <a:xfrm>
            <a:off x="4809745" y="5675382"/>
            <a:ext cx="3023616" cy="307777"/>
          </a:xfrm>
          <a:prstGeom prst="rect">
            <a:avLst/>
          </a:prstGeom>
          <a:noFill/>
        </p:spPr>
        <p:txBody>
          <a:bodyPr wrap="square" rtlCol="0">
            <a:spAutoFit/>
          </a:bodyPr>
          <a:lstStyle/>
          <a:p>
            <a:r>
              <a:rPr lang="en-US" sz="1400" dirty="0"/>
              <a:t>significance level: </a:t>
            </a:r>
            <a:r>
              <a:rPr lang="en-US" sz="1400" dirty="0">
                <a:latin typeface="Symbol" pitchFamily="2" charset="2"/>
              </a:rPr>
              <a:t>a</a:t>
            </a:r>
            <a:r>
              <a:rPr lang="en-US" sz="1400" dirty="0"/>
              <a:t> = 0.05</a:t>
            </a:r>
          </a:p>
        </p:txBody>
      </p:sp>
      <p:sp>
        <p:nvSpPr>
          <p:cNvPr id="19" name="TextBox 18">
            <a:extLst>
              <a:ext uri="{FF2B5EF4-FFF2-40B4-BE49-F238E27FC236}">
                <a16:creationId xmlns:a16="http://schemas.microsoft.com/office/drawing/2014/main" id="{14B1C8F7-D4B7-AA46-0460-262FBB5DE7C3}"/>
              </a:ext>
            </a:extLst>
          </p:cNvPr>
          <p:cNvSpPr txBox="1"/>
          <p:nvPr/>
        </p:nvSpPr>
        <p:spPr>
          <a:xfrm>
            <a:off x="8714232" y="5675382"/>
            <a:ext cx="3023616" cy="307777"/>
          </a:xfrm>
          <a:prstGeom prst="rect">
            <a:avLst/>
          </a:prstGeom>
          <a:noFill/>
        </p:spPr>
        <p:txBody>
          <a:bodyPr wrap="square" rtlCol="0">
            <a:spAutoFit/>
          </a:bodyPr>
          <a:lstStyle/>
          <a:p>
            <a:r>
              <a:rPr lang="en-US" sz="1400" dirty="0"/>
              <a:t>achieved highest specificity</a:t>
            </a:r>
          </a:p>
        </p:txBody>
      </p:sp>
      <p:pic>
        <p:nvPicPr>
          <p:cNvPr id="21" name="Picture 20" descr="A graph with different colored rectangles&#10;&#10;Description automatically generated">
            <a:extLst>
              <a:ext uri="{FF2B5EF4-FFF2-40B4-BE49-F238E27FC236}">
                <a16:creationId xmlns:a16="http://schemas.microsoft.com/office/drawing/2014/main" id="{EB27C197-26DA-CECD-44DB-880FF344CA88}"/>
              </a:ext>
            </a:extLst>
          </p:cNvPr>
          <p:cNvPicPr>
            <a:picLocks noChangeAspect="1"/>
          </p:cNvPicPr>
          <p:nvPr/>
        </p:nvPicPr>
        <p:blipFill>
          <a:blip r:embed="rId4"/>
          <a:stretch>
            <a:fillRect/>
          </a:stretch>
        </p:blipFill>
        <p:spPr>
          <a:xfrm>
            <a:off x="4806509" y="1345694"/>
            <a:ext cx="6654800" cy="4114800"/>
          </a:xfrm>
          <a:prstGeom prst="rect">
            <a:avLst/>
          </a:prstGeom>
        </p:spPr>
      </p:pic>
      <p:pic>
        <p:nvPicPr>
          <p:cNvPr id="23" name="Picture 22" descr="A blue bar graph with white text&#10;&#10;Description automatically generated">
            <a:extLst>
              <a:ext uri="{FF2B5EF4-FFF2-40B4-BE49-F238E27FC236}">
                <a16:creationId xmlns:a16="http://schemas.microsoft.com/office/drawing/2014/main" id="{67E4058A-A90E-C6B7-E899-0E1FC5FDCDA9}"/>
              </a:ext>
            </a:extLst>
          </p:cNvPr>
          <p:cNvPicPr>
            <a:picLocks noChangeAspect="1"/>
          </p:cNvPicPr>
          <p:nvPr/>
        </p:nvPicPr>
        <p:blipFill>
          <a:blip r:embed="rId5"/>
          <a:stretch>
            <a:fillRect/>
          </a:stretch>
        </p:blipFill>
        <p:spPr>
          <a:xfrm>
            <a:off x="4854448" y="1339491"/>
            <a:ext cx="6654800" cy="4114800"/>
          </a:xfrm>
          <a:prstGeom prst="rect">
            <a:avLst/>
          </a:prstGeom>
        </p:spPr>
      </p:pic>
    </p:spTree>
    <p:extLst>
      <p:ext uri="{BB962C8B-B14F-4D97-AF65-F5344CB8AC3E}">
        <p14:creationId xmlns:p14="http://schemas.microsoft.com/office/powerpoint/2010/main" val="160415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2">
                                            <p:txEl>
                                              <p:pRg st="7" end="7"/>
                                            </p:txEl>
                                          </p:spTgt>
                                        </p:tgtEl>
                                        <p:attrNameLst>
                                          <p:attrName>style.fontWeight</p:attrName>
                                        </p:attrNameLst>
                                      </p:cBhvr>
                                      <p:to>
                                        <p:strVal val="bold"/>
                                      </p:to>
                                    </p:set>
                                  </p:childTnLst>
                                </p:cTn>
                              </p:par>
                              <p:par>
                                <p:cTn id="7" presetID="15" presetClass="emph" presetSubtype="0" nodeType="withEffect">
                                  <p:stCondLst>
                                    <p:cond delay="0"/>
                                  </p:stCondLst>
                                  <p:iterate type="lt">
                                    <p:tmAbs val="25"/>
                                  </p:iterate>
                                  <p:childTnLst>
                                    <p:set>
                                      <p:cBhvr override="childStyle">
                                        <p:cTn id="8" dur="indefinite"/>
                                        <p:tgtEl>
                                          <p:spTgt spid="2">
                                            <p:txEl>
                                              <p:pRg st="10" end="10"/>
                                            </p:txEl>
                                          </p:spTgt>
                                        </p:tgtEl>
                                        <p:attrNameLst>
                                          <p:attrName>style.fontWeight</p:attrName>
                                        </p:attrNameLst>
                                      </p:cBhvr>
                                      <p:to>
                                        <p:strVal val="bold"/>
                                      </p:to>
                                    </p:set>
                                  </p:childTnLst>
                                </p:cTn>
                              </p:par>
                              <p:par>
                                <p:cTn id="9" presetID="15" presetClass="emph" presetSubtype="0" nodeType="withEffect">
                                  <p:stCondLst>
                                    <p:cond delay="0"/>
                                  </p:stCondLst>
                                  <p:iterate type="lt">
                                    <p:tmAbs val="25"/>
                                  </p:iterate>
                                  <p:childTnLst>
                                    <p:set>
                                      <p:cBhvr override="childStyle">
                                        <p:cTn id="10" dur="indefinite"/>
                                        <p:tgtEl>
                                          <p:spTgt spid="2">
                                            <p:txEl>
                                              <p:pRg st="11" end="11"/>
                                            </p:txEl>
                                          </p:spTgt>
                                        </p:tgtEl>
                                        <p:attrNameLst>
                                          <p:attrName>style.fontWeight</p:attrName>
                                        </p:attrNameLst>
                                      </p:cBhvr>
                                      <p:to>
                                        <p:strVal val="bold"/>
                                      </p:to>
                                    </p:set>
                                  </p:childTnLst>
                                </p:cTn>
                              </p:par>
                              <p:par>
                                <p:cTn id="11" presetID="15" presetClass="emph" presetSubtype="0" nodeType="withEffect">
                                  <p:stCondLst>
                                    <p:cond delay="0"/>
                                  </p:stCondLst>
                                  <p:iterate type="lt">
                                    <p:tmAbs val="25"/>
                                  </p:iterate>
                                  <p:childTnLst>
                                    <p:set>
                                      <p:cBhvr override="childStyle">
                                        <p:cTn id="12" dur="indefinite"/>
                                        <p:tgtEl>
                                          <p:spTgt spid="2">
                                            <p:txEl>
                                              <p:pRg st="13" end="13"/>
                                            </p:txEl>
                                          </p:spTgt>
                                        </p:tgtEl>
                                        <p:attrNameLst>
                                          <p:attrName>style.fontWeight</p:attrName>
                                        </p:attrNameLst>
                                      </p:cBhvr>
                                      <p:to>
                                        <p:strVal val="bold"/>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1"/>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p:bldP spid="8" grpId="0" animBg="1"/>
      <p:bldP spid="10" grpId="0"/>
      <p:bldP spid="11" grpId="0" animBg="1"/>
      <p:bldP spid="13" grpId="0"/>
      <p:bldP spid="14"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red and blue boxes&#10;&#10;Description automatically generated">
            <a:extLst>
              <a:ext uri="{FF2B5EF4-FFF2-40B4-BE49-F238E27FC236}">
                <a16:creationId xmlns:a16="http://schemas.microsoft.com/office/drawing/2014/main" id="{2619E021-E83D-A995-551A-F9EBBF6D3F4F}"/>
              </a:ext>
            </a:extLst>
          </p:cNvPr>
          <p:cNvPicPr>
            <a:picLocks noChangeAspect="1"/>
          </p:cNvPicPr>
          <p:nvPr/>
        </p:nvPicPr>
        <p:blipFill>
          <a:blip r:embed="rId3"/>
          <a:stretch>
            <a:fillRect/>
          </a:stretch>
        </p:blipFill>
        <p:spPr>
          <a:xfrm>
            <a:off x="4908883" y="1461580"/>
            <a:ext cx="7128031" cy="4407408"/>
          </a:xfrm>
          <a:prstGeom prst="rect">
            <a:avLst/>
          </a:prstGeom>
        </p:spPr>
      </p:pic>
      <p:sp>
        <p:nvSpPr>
          <p:cNvPr id="11" name="Title 10">
            <a:extLst>
              <a:ext uri="{FF2B5EF4-FFF2-40B4-BE49-F238E27FC236}">
                <a16:creationId xmlns:a16="http://schemas.microsoft.com/office/drawing/2014/main" id="{BF242590-298E-1E72-0AB2-A8BEE6E0143A}"/>
              </a:ext>
            </a:extLst>
          </p:cNvPr>
          <p:cNvSpPr>
            <a:spLocks noGrp="1"/>
          </p:cNvSpPr>
          <p:nvPr>
            <p:ph type="title"/>
          </p:nvPr>
        </p:nvSpPr>
        <p:spPr/>
        <p:txBody>
          <a:bodyPr>
            <a:noAutofit/>
          </a:bodyPr>
          <a:lstStyle/>
          <a:p>
            <a:r>
              <a:rPr lang="en-US" sz="2200" dirty="0">
                <a:latin typeface="+mn-lt"/>
              </a:rPr>
              <a:t>ASSOCIATIONS &amp;</a:t>
            </a:r>
            <a:br>
              <a:rPr lang="en-US" sz="2200" dirty="0">
                <a:latin typeface="+mn-lt"/>
              </a:rPr>
            </a:br>
            <a:r>
              <a:rPr lang="en-US" sz="2200" dirty="0">
                <a:latin typeface="+mn-lt"/>
              </a:rPr>
              <a:t>ATTRITION TRENDS:</a:t>
            </a:r>
            <a:br>
              <a:rPr lang="en-US" sz="2200" dirty="0">
                <a:latin typeface="+mn-lt"/>
              </a:rPr>
            </a:br>
            <a:r>
              <a:rPr lang="en-US" sz="2200" dirty="0">
                <a:latin typeface="+mn-lt"/>
              </a:rPr>
              <a:t>Income &amp; Job Level</a:t>
            </a:r>
          </a:p>
        </p:txBody>
      </p:sp>
      <p:sp>
        <p:nvSpPr>
          <p:cNvPr id="19" name="Text Placeholder 18">
            <a:extLst>
              <a:ext uri="{FF2B5EF4-FFF2-40B4-BE49-F238E27FC236}">
                <a16:creationId xmlns:a16="http://schemas.microsoft.com/office/drawing/2014/main" id="{B7E9B6FA-CE4D-4696-CFDF-A04CC71439CB}"/>
              </a:ext>
            </a:extLst>
          </p:cNvPr>
          <p:cNvSpPr>
            <a:spLocks noGrp="1"/>
          </p:cNvSpPr>
          <p:nvPr>
            <p:ph type="body" sz="half" idx="2"/>
          </p:nvPr>
        </p:nvSpPr>
        <p:spPr>
          <a:xfrm>
            <a:off x="839788" y="2057400"/>
            <a:ext cx="3700128" cy="3811588"/>
          </a:xfrm>
        </p:spPr>
        <p:txBody>
          <a:bodyPr>
            <a:normAutofit/>
          </a:bodyPr>
          <a:lstStyle/>
          <a:p>
            <a:endParaRPr lang="en-US" dirty="0"/>
          </a:p>
          <a:p>
            <a:r>
              <a:rPr lang="en-US" sz="2000" dirty="0"/>
              <a:t>Positively associated</a:t>
            </a:r>
          </a:p>
          <a:p>
            <a:endParaRPr lang="en-US" sz="2000" dirty="0"/>
          </a:p>
          <a:p>
            <a:r>
              <a:rPr lang="en-US" sz="2000" dirty="0"/>
              <a:t>Strongest trend in job level 4: </a:t>
            </a:r>
          </a:p>
          <a:p>
            <a:pPr>
              <a:spcBef>
                <a:spcPts val="500"/>
              </a:spcBef>
            </a:pPr>
            <a:r>
              <a:rPr lang="en-US" sz="2000" dirty="0"/>
              <a:t>Large income gap between those that stay and leave</a:t>
            </a:r>
          </a:p>
          <a:p>
            <a:pPr>
              <a:spcBef>
                <a:spcPts val="500"/>
              </a:spcBef>
            </a:pPr>
            <a:endParaRPr lang="en-US" sz="2000" dirty="0"/>
          </a:p>
          <a:p>
            <a:r>
              <a:rPr lang="en-US" sz="2000" dirty="0"/>
              <a:t>Job levels 1 &amp; 3:</a:t>
            </a:r>
          </a:p>
          <a:p>
            <a:pPr>
              <a:spcBef>
                <a:spcPts val="500"/>
              </a:spcBef>
            </a:pPr>
            <a:r>
              <a:rPr lang="en-US" sz="2000" dirty="0"/>
              <a:t>Also, trend of attrition with lower median incomes </a:t>
            </a:r>
          </a:p>
        </p:txBody>
      </p:sp>
      <p:sp>
        <p:nvSpPr>
          <p:cNvPr id="3" name="Rectangle 2">
            <a:extLst>
              <a:ext uri="{FF2B5EF4-FFF2-40B4-BE49-F238E27FC236}">
                <a16:creationId xmlns:a16="http://schemas.microsoft.com/office/drawing/2014/main" id="{AAB9ADA0-7E9A-C981-FF07-F41A21DF12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60CED1-598D-AE35-036F-E0BD47CAB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530E2DB-D98B-5587-724C-3BB0B2EE2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6085610"/>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3D0145-7232-444C-AB0D-484AF0744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038602" y="6085610"/>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and red text on a blue background&#10;&#10;Description automatically generated">
            <a:extLst>
              <a:ext uri="{FF2B5EF4-FFF2-40B4-BE49-F238E27FC236}">
                <a16:creationId xmlns:a16="http://schemas.microsoft.com/office/drawing/2014/main" id="{472EDFBA-3D6B-4B32-11AA-FD7A23F18E5D}"/>
              </a:ext>
            </a:extLst>
          </p:cNvPr>
          <p:cNvPicPr>
            <a:picLocks noChangeAspect="1"/>
          </p:cNvPicPr>
          <p:nvPr/>
        </p:nvPicPr>
        <p:blipFill rotWithShape="1">
          <a:blip r:embed="rId4"/>
          <a:srcRect l="1778" t="18624" r="435" b="23643"/>
          <a:stretch/>
        </p:blipFill>
        <p:spPr>
          <a:xfrm>
            <a:off x="8951493" y="6085610"/>
            <a:ext cx="3240505" cy="766039"/>
          </a:xfrm>
          <a:prstGeom prst="rect">
            <a:avLst/>
          </a:prstGeom>
        </p:spPr>
      </p:pic>
    </p:spTree>
    <p:extLst>
      <p:ext uri="{BB962C8B-B14F-4D97-AF65-F5344CB8AC3E}">
        <p14:creationId xmlns:p14="http://schemas.microsoft.com/office/powerpoint/2010/main" val="390933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F7B8B53-B8A0-AA99-5AED-91342215250E}"/>
              </a:ext>
            </a:extLst>
          </p:cNvPr>
          <p:cNvPicPr>
            <a:picLocks noChangeAspect="1"/>
          </p:cNvPicPr>
          <p:nvPr/>
        </p:nvPicPr>
        <p:blipFill>
          <a:blip r:embed="rId3"/>
          <a:srcRect/>
          <a:stretch/>
        </p:blipFill>
        <p:spPr>
          <a:xfrm>
            <a:off x="4924023" y="1464168"/>
            <a:ext cx="7097750" cy="4402231"/>
          </a:xfrm>
          <a:prstGeom prst="rect">
            <a:avLst/>
          </a:prstGeom>
        </p:spPr>
      </p:pic>
      <p:sp>
        <p:nvSpPr>
          <p:cNvPr id="5" name="Text Placeholder 18">
            <a:extLst>
              <a:ext uri="{FF2B5EF4-FFF2-40B4-BE49-F238E27FC236}">
                <a16:creationId xmlns:a16="http://schemas.microsoft.com/office/drawing/2014/main" id="{D0882434-C1F6-571A-A7C0-D721472F5C4B}"/>
              </a:ext>
            </a:extLst>
          </p:cNvPr>
          <p:cNvSpPr txBox="1">
            <a:spLocks/>
          </p:cNvSpPr>
          <p:nvPr/>
        </p:nvSpPr>
        <p:spPr>
          <a:xfrm>
            <a:off x="839788" y="2057400"/>
            <a:ext cx="3932237" cy="38115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US" dirty="0"/>
          </a:p>
          <a:p>
            <a:r>
              <a:rPr lang="en-US" sz="2000" i="1" dirty="0"/>
              <a:t>No Overtime</a:t>
            </a:r>
          </a:p>
          <a:p>
            <a:r>
              <a:rPr lang="en-US" sz="2000" dirty="0"/>
              <a:t>Low attrition rates</a:t>
            </a:r>
          </a:p>
          <a:p>
            <a:endParaRPr lang="en-US" sz="2000" dirty="0"/>
          </a:p>
        </p:txBody>
      </p:sp>
      <p:sp>
        <p:nvSpPr>
          <p:cNvPr id="4" name="Title 10">
            <a:extLst>
              <a:ext uri="{FF2B5EF4-FFF2-40B4-BE49-F238E27FC236}">
                <a16:creationId xmlns:a16="http://schemas.microsoft.com/office/drawing/2014/main" id="{DB367B0A-CC4C-B21B-E2B8-E7649416F81C}"/>
              </a:ext>
            </a:extLst>
          </p:cNvPr>
          <p:cNvSpPr txBox="1">
            <a:spLocks/>
          </p:cNvSpPr>
          <p:nvPr/>
        </p:nvSpPr>
        <p:spPr>
          <a:xfrm>
            <a:off x="839788" y="457200"/>
            <a:ext cx="3932237" cy="16002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200" dirty="0">
                <a:latin typeface="+mn-lt"/>
              </a:rPr>
              <a:t>ASSOCIATIONS &amp;</a:t>
            </a:r>
            <a:br>
              <a:rPr lang="en-US" sz="2200" dirty="0">
                <a:latin typeface="+mn-lt"/>
              </a:rPr>
            </a:br>
            <a:r>
              <a:rPr lang="en-US" sz="2200" dirty="0">
                <a:latin typeface="+mn-lt"/>
              </a:rPr>
              <a:t>ATTRITION TRENDS:</a:t>
            </a:r>
            <a:br>
              <a:rPr lang="en-US" sz="2200" dirty="0">
                <a:latin typeface="+mn-lt"/>
              </a:rPr>
            </a:br>
            <a:r>
              <a:rPr lang="en-US" sz="2200" dirty="0">
                <a:latin typeface="+mn-lt"/>
              </a:rPr>
              <a:t>Job Level &amp; Overtime</a:t>
            </a:r>
          </a:p>
        </p:txBody>
      </p:sp>
      <p:sp>
        <p:nvSpPr>
          <p:cNvPr id="2" name="Rectangle 1">
            <a:extLst>
              <a:ext uri="{FF2B5EF4-FFF2-40B4-BE49-F238E27FC236}">
                <a16:creationId xmlns:a16="http://schemas.microsoft.com/office/drawing/2014/main" id="{173E3C11-357E-EF85-3431-B23AA9076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6085610"/>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1D51A33-B87F-BB86-035C-0696D6F3C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038602" y="6085610"/>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and red text on a blue background&#10;&#10;Description automatically generated">
            <a:extLst>
              <a:ext uri="{FF2B5EF4-FFF2-40B4-BE49-F238E27FC236}">
                <a16:creationId xmlns:a16="http://schemas.microsoft.com/office/drawing/2014/main" id="{847207FB-2804-4C67-0E67-5E63C8DB8270}"/>
              </a:ext>
            </a:extLst>
          </p:cNvPr>
          <p:cNvPicPr>
            <a:picLocks noChangeAspect="1"/>
          </p:cNvPicPr>
          <p:nvPr/>
        </p:nvPicPr>
        <p:blipFill rotWithShape="1">
          <a:blip r:embed="rId4"/>
          <a:srcRect l="1778" t="18624" r="435" b="23643"/>
          <a:stretch/>
        </p:blipFill>
        <p:spPr>
          <a:xfrm>
            <a:off x="8951493" y="6085610"/>
            <a:ext cx="3240505" cy="766039"/>
          </a:xfrm>
          <a:prstGeom prst="rect">
            <a:avLst/>
          </a:prstGeom>
        </p:spPr>
      </p:pic>
      <p:pic>
        <p:nvPicPr>
          <p:cNvPr id="9" name="Picture 8" descr="A graph with different colored bars&#10;&#10;Description automatically generated">
            <a:extLst>
              <a:ext uri="{FF2B5EF4-FFF2-40B4-BE49-F238E27FC236}">
                <a16:creationId xmlns:a16="http://schemas.microsoft.com/office/drawing/2014/main" id="{D5C975CF-6A27-BFD3-80B7-74DBEC1C706C}"/>
              </a:ext>
            </a:extLst>
          </p:cNvPr>
          <p:cNvPicPr>
            <a:picLocks noChangeAspect="1"/>
          </p:cNvPicPr>
          <p:nvPr/>
        </p:nvPicPr>
        <p:blipFill>
          <a:blip r:embed="rId5"/>
          <a:stretch>
            <a:fillRect/>
          </a:stretch>
        </p:blipFill>
        <p:spPr>
          <a:xfrm>
            <a:off x="4926029" y="1471560"/>
            <a:ext cx="7095744" cy="4387445"/>
          </a:xfrm>
          <a:prstGeom prst="rect">
            <a:avLst/>
          </a:prstGeom>
        </p:spPr>
      </p:pic>
      <p:sp>
        <p:nvSpPr>
          <p:cNvPr id="13" name="Text Placeholder 18">
            <a:extLst>
              <a:ext uri="{FF2B5EF4-FFF2-40B4-BE49-F238E27FC236}">
                <a16:creationId xmlns:a16="http://schemas.microsoft.com/office/drawing/2014/main" id="{43F90DA2-58DA-2160-8354-D93E27C66613}"/>
              </a:ext>
            </a:extLst>
          </p:cNvPr>
          <p:cNvSpPr txBox="1">
            <a:spLocks/>
          </p:cNvSpPr>
          <p:nvPr/>
        </p:nvSpPr>
        <p:spPr>
          <a:xfrm>
            <a:off x="839788" y="2057398"/>
            <a:ext cx="3932237" cy="38115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US" dirty="0"/>
          </a:p>
          <a:p>
            <a:r>
              <a:rPr lang="en-US" sz="2000" i="1" dirty="0"/>
              <a:t>With  Overtime</a:t>
            </a:r>
          </a:p>
          <a:p>
            <a:pPr>
              <a:spcBef>
                <a:spcPts val="2000"/>
              </a:spcBef>
            </a:pPr>
            <a:r>
              <a:rPr lang="en-US" sz="2000" dirty="0"/>
              <a:t>Job level 1:</a:t>
            </a:r>
          </a:p>
          <a:p>
            <a:pPr>
              <a:spcBef>
                <a:spcPts val="500"/>
              </a:spcBef>
            </a:pPr>
            <a:r>
              <a:rPr lang="en-US" sz="2000" dirty="0"/>
              <a:t>Attrition rate over 50%</a:t>
            </a:r>
          </a:p>
          <a:p>
            <a:pPr>
              <a:spcBef>
                <a:spcPts val="2000"/>
              </a:spcBef>
            </a:pPr>
            <a:r>
              <a:rPr lang="en-US" sz="2000" dirty="0"/>
              <a:t>Job levels 2, 3, &amp; 5:</a:t>
            </a:r>
          </a:p>
          <a:p>
            <a:pPr>
              <a:spcBef>
                <a:spcPts val="500"/>
              </a:spcBef>
            </a:pPr>
            <a:r>
              <a:rPr lang="en-US" sz="2000" dirty="0"/>
              <a:t>Attrition rates more than double</a:t>
            </a:r>
          </a:p>
          <a:p>
            <a:endParaRPr lang="en-US" sz="2000" dirty="0"/>
          </a:p>
        </p:txBody>
      </p:sp>
    </p:spTree>
    <p:extLst>
      <p:ext uri="{BB962C8B-B14F-4D97-AF65-F5344CB8AC3E}">
        <p14:creationId xmlns:p14="http://schemas.microsoft.com/office/powerpoint/2010/main" val="88559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2">
            <a:extLst>
              <a:ext uri="{FF2B5EF4-FFF2-40B4-BE49-F238E27FC236}">
                <a16:creationId xmlns:a16="http://schemas.microsoft.com/office/drawing/2014/main" id="{3154777F-2EB7-AA92-1D3A-633201AE1D74}"/>
              </a:ext>
            </a:extLst>
          </p:cNvPr>
          <p:cNvGraphicFramePr>
            <a:graphicFrameLocks/>
          </p:cNvGraphicFramePr>
          <p:nvPr>
            <p:extLst>
              <p:ext uri="{D42A27DB-BD31-4B8C-83A1-F6EECF244321}">
                <p14:modId xmlns:p14="http://schemas.microsoft.com/office/powerpoint/2010/main" val="1156555413"/>
              </p:ext>
            </p:extLst>
          </p:nvPr>
        </p:nvGraphicFramePr>
        <p:xfrm>
          <a:off x="4266814" y="1528582"/>
          <a:ext cx="3499859" cy="43820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38D67610-D385-EC35-5B3E-0D48FF772B53}"/>
              </a:ext>
            </a:extLst>
          </p:cNvPr>
          <p:cNvSpPr/>
          <p:nvPr/>
        </p:nvSpPr>
        <p:spPr>
          <a:xfrm>
            <a:off x="0" y="0"/>
            <a:ext cx="12192000" cy="714375"/>
          </a:xfrm>
          <a:prstGeom prst="rect">
            <a:avLst/>
          </a:prstGeom>
          <a:gradFill>
            <a:gsLst>
              <a:gs pos="0">
                <a:schemeClr val="accent1"/>
              </a:gs>
              <a:gs pos="32000">
                <a:schemeClr val="accent1">
                  <a:lumMod val="50000"/>
                </a:schemeClr>
              </a:gs>
              <a:gs pos="83000">
                <a:schemeClr val="accent1"/>
              </a:gs>
              <a:gs pos="100000">
                <a:schemeClr val="accent1">
                  <a:lumMod val="75000"/>
                </a:schemeClr>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C52DB75-111A-6C61-7A08-A87275806535}"/>
              </a:ext>
            </a:extLst>
          </p:cNvPr>
          <p:cNvSpPr txBox="1"/>
          <p:nvPr/>
        </p:nvSpPr>
        <p:spPr>
          <a:xfrm>
            <a:off x="4504936" y="775972"/>
            <a:ext cx="3023616" cy="400110"/>
          </a:xfrm>
          <a:prstGeom prst="rect">
            <a:avLst/>
          </a:prstGeom>
          <a:noFill/>
        </p:spPr>
        <p:txBody>
          <a:bodyPr wrap="square" rtlCol="0">
            <a:spAutoFit/>
          </a:bodyPr>
          <a:lstStyle/>
          <a:p>
            <a:pPr algn="ctr"/>
            <a:r>
              <a:rPr lang="en-US" sz="2000" spc="40" dirty="0"/>
              <a:t>IMPORTANT VARIABLES</a:t>
            </a:r>
          </a:p>
        </p:txBody>
      </p:sp>
      <p:sp>
        <p:nvSpPr>
          <p:cNvPr id="5" name="TextBox 4">
            <a:extLst>
              <a:ext uri="{FF2B5EF4-FFF2-40B4-BE49-F238E27FC236}">
                <a16:creationId xmlns:a16="http://schemas.microsoft.com/office/drawing/2014/main" id="{9F58C982-13B9-44C7-8525-900A7B608D90}"/>
              </a:ext>
            </a:extLst>
          </p:cNvPr>
          <p:cNvSpPr txBox="1"/>
          <p:nvPr/>
        </p:nvSpPr>
        <p:spPr>
          <a:xfrm>
            <a:off x="538528" y="758877"/>
            <a:ext cx="3023616" cy="400110"/>
          </a:xfrm>
          <a:prstGeom prst="rect">
            <a:avLst/>
          </a:prstGeom>
          <a:noFill/>
        </p:spPr>
        <p:txBody>
          <a:bodyPr wrap="square" rtlCol="0">
            <a:spAutoFit/>
          </a:bodyPr>
          <a:lstStyle/>
          <a:p>
            <a:pPr algn="ctr"/>
            <a:r>
              <a:rPr lang="en-US" sz="2000" spc="40" dirty="0"/>
              <a:t>NAÏVE BAYES</a:t>
            </a:r>
          </a:p>
        </p:txBody>
      </p:sp>
      <p:sp>
        <p:nvSpPr>
          <p:cNvPr id="13" name="TextBox 12">
            <a:extLst>
              <a:ext uri="{FF2B5EF4-FFF2-40B4-BE49-F238E27FC236}">
                <a16:creationId xmlns:a16="http://schemas.microsoft.com/office/drawing/2014/main" id="{8DE74C11-8F90-0FE9-3378-D5F50CC2D5A8}"/>
              </a:ext>
            </a:extLst>
          </p:cNvPr>
          <p:cNvSpPr txBox="1"/>
          <p:nvPr/>
        </p:nvSpPr>
        <p:spPr>
          <a:xfrm>
            <a:off x="249746" y="157165"/>
            <a:ext cx="6100762" cy="492443"/>
          </a:xfrm>
          <a:prstGeom prst="rect">
            <a:avLst/>
          </a:prstGeom>
          <a:noFill/>
        </p:spPr>
        <p:txBody>
          <a:bodyPr wrap="square">
            <a:spAutoFit/>
          </a:bodyPr>
          <a:lstStyle/>
          <a:p>
            <a:r>
              <a:rPr lang="en-US" sz="2600" b="1" spc="40" dirty="0">
                <a:ln w="3175">
                  <a:solidFill>
                    <a:srgbClr val="C00000">
                      <a:alpha val="50000"/>
                    </a:srgbClr>
                  </a:solidFill>
                </a:ln>
                <a:solidFill>
                  <a:schemeClr val="bg1"/>
                </a:solidFill>
              </a:rPr>
              <a:t>ATTRITION MODEL</a:t>
            </a:r>
          </a:p>
        </p:txBody>
      </p:sp>
      <p:sp>
        <p:nvSpPr>
          <p:cNvPr id="6" name="TextBox 5">
            <a:extLst>
              <a:ext uri="{FF2B5EF4-FFF2-40B4-BE49-F238E27FC236}">
                <a16:creationId xmlns:a16="http://schemas.microsoft.com/office/drawing/2014/main" id="{F4024D6F-D343-C117-1692-2AE70076928F}"/>
              </a:ext>
            </a:extLst>
          </p:cNvPr>
          <p:cNvSpPr txBox="1"/>
          <p:nvPr/>
        </p:nvSpPr>
        <p:spPr>
          <a:xfrm>
            <a:off x="697040" y="1877174"/>
            <a:ext cx="3023616" cy="2487861"/>
          </a:xfrm>
          <a:prstGeom prst="rect">
            <a:avLst/>
          </a:prstGeom>
          <a:noFill/>
        </p:spPr>
        <p:txBody>
          <a:bodyPr wrap="square" rtlCol="0">
            <a:spAutoFit/>
          </a:bodyPr>
          <a:lstStyle/>
          <a:p>
            <a:pPr marL="0" lvl="1">
              <a:spcBef>
                <a:spcPts val="200"/>
              </a:spcBef>
            </a:pPr>
            <a:r>
              <a:rPr lang="en-US" i="1" dirty="0"/>
              <a:t>Model Evaluation</a:t>
            </a:r>
          </a:p>
          <a:p>
            <a:pPr marL="0" lvl="1">
              <a:spcBef>
                <a:spcPts val="200"/>
              </a:spcBef>
            </a:pPr>
            <a:endParaRPr lang="en-US" dirty="0"/>
          </a:p>
          <a:p>
            <a:pPr marL="0" lvl="1">
              <a:spcBef>
                <a:spcPts val="200"/>
              </a:spcBef>
            </a:pPr>
            <a:r>
              <a:rPr lang="en-US" dirty="0"/>
              <a:t>Sensitivity:  83%</a:t>
            </a:r>
          </a:p>
          <a:p>
            <a:pPr marL="0" lvl="1">
              <a:spcBef>
                <a:spcPts val="200"/>
              </a:spcBef>
            </a:pPr>
            <a:r>
              <a:rPr lang="en-US" dirty="0"/>
              <a:t>employees that stay</a:t>
            </a:r>
          </a:p>
          <a:p>
            <a:pPr marL="0" lvl="1">
              <a:spcBef>
                <a:spcPts val="200"/>
              </a:spcBef>
            </a:pPr>
            <a:endParaRPr lang="en-US" dirty="0"/>
          </a:p>
          <a:p>
            <a:pPr marL="0" lvl="1">
              <a:spcBef>
                <a:spcPts val="200"/>
              </a:spcBef>
            </a:pPr>
            <a:r>
              <a:rPr lang="en-US" dirty="0"/>
              <a:t>Specificity:  67%</a:t>
            </a:r>
          </a:p>
          <a:p>
            <a:pPr marL="0" lvl="1">
              <a:spcBef>
                <a:spcPts val="200"/>
              </a:spcBef>
            </a:pPr>
            <a:r>
              <a:rPr lang="en-US" dirty="0"/>
              <a:t>employees that leave</a:t>
            </a:r>
          </a:p>
          <a:p>
            <a:pPr marL="0" lvl="1">
              <a:spcBef>
                <a:spcPts val="200"/>
              </a:spcBef>
            </a:pPr>
            <a:endParaRPr lang="en-US" dirty="0"/>
          </a:p>
        </p:txBody>
      </p:sp>
      <p:sp>
        <p:nvSpPr>
          <p:cNvPr id="12" name="TextBox 11">
            <a:extLst>
              <a:ext uri="{FF2B5EF4-FFF2-40B4-BE49-F238E27FC236}">
                <a16:creationId xmlns:a16="http://schemas.microsoft.com/office/drawing/2014/main" id="{92C84F5B-10F0-2DD8-FF8D-7FDD5486DD43}"/>
              </a:ext>
            </a:extLst>
          </p:cNvPr>
          <p:cNvSpPr txBox="1"/>
          <p:nvPr/>
        </p:nvSpPr>
        <p:spPr>
          <a:xfrm>
            <a:off x="8471344" y="764742"/>
            <a:ext cx="3023616" cy="400110"/>
          </a:xfrm>
          <a:prstGeom prst="rect">
            <a:avLst/>
          </a:prstGeom>
          <a:noFill/>
        </p:spPr>
        <p:txBody>
          <a:bodyPr wrap="square" rtlCol="0">
            <a:spAutoFit/>
          </a:bodyPr>
          <a:lstStyle/>
          <a:p>
            <a:pPr algn="ctr"/>
            <a:r>
              <a:rPr lang="en-US" sz="2000" spc="40" dirty="0"/>
              <a:t>K-NN</a:t>
            </a:r>
          </a:p>
        </p:txBody>
      </p:sp>
      <p:sp>
        <p:nvSpPr>
          <p:cNvPr id="14" name="TextBox 13">
            <a:extLst>
              <a:ext uri="{FF2B5EF4-FFF2-40B4-BE49-F238E27FC236}">
                <a16:creationId xmlns:a16="http://schemas.microsoft.com/office/drawing/2014/main" id="{71E8C943-C689-A9C9-67BA-F5B8C46B14DB}"/>
              </a:ext>
            </a:extLst>
          </p:cNvPr>
          <p:cNvSpPr txBox="1"/>
          <p:nvPr/>
        </p:nvSpPr>
        <p:spPr>
          <a:xfrm>
            <a:off x="8471344" y="1843832"/>
            <a:ext cx="3023616" cy="1277273"/>
          </a:xfrm>
          <a:prstGeom prst="rect">
            <a:avLst/>
          </a:prstGeom>
          <a:noFill/>
        </p:spPr>
        <p:txBody>
          <a:bodyPr wrap="square" rtlCol="0">
            <a:spAutoFit/>
          </a:bodyPr>
          <a:lstStyle/>
          <a:p>
            <a:pPr marL="0" lvl="1">
              <a:spcBef>
                <a:spcPts val="200"/>
              </a:spcBef>
            </a:pPr>
            <a:r>
              <a:rPr lang="en-US" i="1" dirty="0"/>
              <a:t>Model Evaluation</a:t>
            </a:r>
          </a:p>
          <a:p>
            <a:pPr marL="0" lvl="1">
              <a:spcBef>
                <a:spcPts val="200"/>
              </a:spcBef>
            </a:pPr>
            <a:endParaRPr lang="en-US" dirty="0"/>
          </a:p>
          <a:p>
            <a:pPr marL="0" lvl="1">
              <a:spcBef>
                <a:spcPts val="200"/>
              </a:spcBef>
            </a:pPr>
            <a:r>
              <a:rPr lang="en-US" dirty="0"/>
              <a:t>Sensitivity + Specificity:</a:t>
            </a:r>
          </a:p>
          <a:p>
            <a:pPr marL="0" lvl="1">
              <a:spcBef>
                <a:spcPts val="200"/>
              </a:spcBef>
            </a:pPr>
            <a:r>
              <a:rPr lang="en-US" dirty="0"/>
              <a:t>nearly equal to Naïve Bayes</a:t>
            </a:r>
          </a:p>
        </p:txBody>
      </p:sp>
      <p:sp>
        <p:nvSpPr>
          <p:cNvPr id="15" name="TextBox 14">
            <a:extLst>
              <a:ext uri="{FF2B5EF4-FFF2-40B4-BE49-F238E27FC236}">
                <a16:creationId xmlns:a16="http://schemas.microsoft.com/office/drawing/2014/main" id="{CC76030D-9568-51F5-6A9E-38BCDF4C16EC}"/>
              </a:ext>
            </a:extLst>
          </p:cNvPr>
          <p:cNvSpPr txBox="1"/>
          <p:nvPr/>
        </p:nvSpPr>
        <p:spPr>
          <a:xfrm>
            <a:off x="8728520" y="4707921"/>
            <a:ext cx="3023616" cy="830997"/>
          </a:xfrm>
          <a:prstGeom prst="rect">
            <a:avLst/>
          </a:prstGeom>
          <a:noFill/>
        </p:spPr>
        <p:txBody>
          <a:bodyPr wrap="square" rtlCol="0">
            <a:spAutoFit/>
          </a:bodyPr>
          <a:lstStyle/>
          <a:p>
            <a:pPr algn="ctr">
              <a:spcBef>
                <a:spcPts val="4000"/>
              </a:spcBef>
            </a:pPr>
            <a:r>
              <a:rPr lang="en-US" sz="2400" b="1" spc="20" dirty="0">
                <a:solidFill>
                  <a:srgbClr val="1A3A54"/>
                </a:solidFill>
              </a:rPr>
              <a:t>Predictions not model dependent</a:t>
            </a:r>
          </a:p>
        </p:txBody>
      </p:sp>
      <p:sp>
        <p:nvSpPr>
          <p:cNvPr id="7" name="Rectangle 6">
            <a:extLst>
              <a:ext uri="{FF2B5EF4-FFF2-40B4-BE49-F238E27FC236}">
                <a16:creationId xmlns:a16="http://schemas.microsoft.com/office/drawing/2014/main" id="{44094CAF-905B-F951-667A-EC166F18B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6C094BB-AA0D-34E8-8C35-F76B87F4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88428F1-6722-55E1-ABB5-B9BF7CBF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6085610"/>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CC4883D-6AA0-CDB7-44CB-4CF784CCB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038602" y="6085610"/>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and red text on a blue background&#10;&#10;Description automatically generated">
            <a:extLst>
              <a:ext uri="{FF2B5EF4-FFF2-40B4-BE49-F238E27FC236}">
                <a16:creationId xmlns:a16="http://schemas.microsoft.com/office/drawing/2014/main" id="{4A72DCAF-CDC1-29CB-B962-438860CB692A}"/>
              </a:ext>
            </a:extLst>
          </p:cNvPr>
          <p:cNvPicPr>
            <a:picLocks noChangeAspect="1"/>
          </p:cNvPicPr>
          <p:nvPr/>
        </p:nvPicPr>
        <p:blipFill rotWithShape="1">
          <a:blip r:embed="rId8"/>
          <a:srcRect l="1778" t="18624" r="435" b="23643"/>
          <a:stretch/>
        </p:blipFill>
        <p:spPr>
          <a:xfrm>
            <a:off x="8951493" y="6085610"/>
            <a:ext cx="3240505" cy="766039"/>
          </a:xfrm>
          <a:prstGeom prst="rect">
            <a:avLst/>
          </a:prstGeom>
        </p:spPr>
      </p:pic>
      <p:sp>
        <p:nvSpPr>
          <p:cNvPr id="20" name="Right Brace 19">
            <a:extLst>
              <a:ext uri="{FF2B5EF4-FFF2-40B4-BE49-F238E27FC236}">
                <a16:creationId xmlns:a16="http://schemas.microsoft.com/office/drawing/2014/main" id="{0C23B150-E7BB-F38C-B7BD-310DE88090F8}"/>
              </a:ext>
            </a:extLst>
          </p:cNvPr>
          <p:cNvSpPr/>
          <p:nvPr/>
        </p:nvSpPr>
        <p:spPr>
          <a:xfrm rot="10800000">
            <a:off x="3743885" y="1641070"/>
            <a:ext cx="501610" cy="4111461"/>
          </a:xfrm>
          <a:prstGeom prst="rightBrace">
            <a:avLst>
              <a:gd name="adj1" fmla="val 43116"/>
              <a:gd name="adj2" fmla="val 5147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Right Brace 21">
            <a:extLst>
              <a:ext uri="{FF2B5EF4-FFF2-40B4-BE49-F238E27FC236}">
                <a16:creationId xmlns:a16="http://schemas.microsoft.com/office/drawing/2014/main" id="{713FC522-DF0C-EC81-B07C-2AFF1E84B1B8}"/>
              </a:ext>
            </a:extLst>
          </p:cNvPr>
          <p:cNvSpPr/>
          <p:nvPr/>
        </p:nvSpPr>
        <p:spPr>
          <a:xfrm>
            <a:off x="7776691" y="1637731"/>
            <a:ext cx="501610" cy="4114800"/>
          </a:xfrm>
          <a:prstGeom prst="rightBrace">
            <a:avLst>
              <a:gd name="adj1" fmla="val 43116"/>
              <a:gd name="adj2" fmla="val 5147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ight Arrow 22">
            <a:extLst>
              <a:ext uri="{FF2B5EF4-FFF2-40B4-BE49-F238E27FC236}">
                <a16:creationId xmlns:a16="http://schemas.microsoft.com/office/drawing/2014/main" id="{D17B36C1-A8CD-3233-F736-326046F02ED2}"/>
              </a:ext>
            </a:extLst>
          </p:cNvPr>
          <p:cNvSpPr>
            <a:spLocks noChangeAspect="1"/>
          </p:cNvSpPr>
          <p:nvPr/>
        </p:nvSpPr>
        <p:spPr>
          <a:xfrm>
            <a:off x="8115726" y="3662088"/>
            <a:ext cx="364206" cy="180050"/>
          </a:xfrm>
          <a:prstGeom prst="rightArrow">
            <a:avLst/>
          </a:prstGeom>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359393EA-D217-39DB-5907-C496E0F55203}"/>
              </a:ext>
            </a:extLst>
          </p:cNvPr>
          <p:cNvSpPr>
            <a:spLocks noChangeAspect="1"/>
          </p:cNvSpPr>
          <p:nvPr/>
        </p:nvSpPr>
        <p:spPr>
          <a:xfrm rot="10800000">
            <a:off x="3524666" y="3543020"/>
            <a:ext cx="364206" cy="180050"/>
          </a:xfrm>
          <a:prstGeom prst="rightArrow">
            <a:avLst/>
          </a:prstGeom>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Content Placeholder 2">
            <a:extLst>
              <a:ext uri="{FF2B5EF4-FFF2-40B4-BE49-F238E27FC236}">
                <a16:creationId xmlns:a16="http://schemas.microsoft.com/office/drawing/2014/main" id="{350769D9-4B24-7005-2EE3-F1C0F80867FE}"/>
              </a:ext>
            </a:extLst>
          </p:cNvPr>
          <p:cNvGraphicFramePr>
            <a:graphicFrameLocks/>
          </p:cNvGraphicFramePr>
          <p:nvPr>
            <p:extLst>
              <p:ext uri="{D42A27DB-BD31-4B8C-83A1-F6EECF244321}">
                <p14:modId xmlns:p14="http://schemas.microsoft.com/office/powerpoint/2010/main" val="3453844161"/>
              </p:ext>
            </p:extLst>
          </p:nvPr>
        </p:nvGraphicFramePr>
        <p:xfrm>
          <a:off x="4270248" y="1527048"/>
          <a:ext cx="3499859" cy="438202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76971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Graphic spid="16" grpId="1">
        <p:bldAsOne/>
      </p:bldGraphic>
      <p:bldP spid="4" grpId="0"/>
      <p:bldP spid="5" grpId="0"/>
      <p:bldP spid="6" grpId="0"/>
      <p:bldP spid="12" grpId="0"/>
      <p:bldP spid="14" grpId="0"/>
      <p:bldP spid="15" grpId="0"/>
      <p:bldP spid="20" grpId="0" animBg="1"/>
      <p:bldP spid="22" grpId="0" animBg="1"/>
      <p:bldP spid="23" grpId="0" animBg="1"/>
      <p:bldP spid="18" grpId="0" animBg="1"/>
      <p:bldGraphic spid="2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3A54"/>
        </a:solidFill>
        <a:effectLst/>
      </p:bgPr>
    </p:bg>
    <p:spTree>
      <p:nvGrpSpPr>
        <p:cNvPr id="1" name=""/>
        <p:cNvGrpSpPr/>
        <p:nvPr/>
      </p:nvGrpSpPr>
      <p:grpSpPr>
        <a:xfrm>
          <a:off x="0" y="0"/>
          <a:ext cx="0" cy="0"/>
          <a:chOff x="0" y="0"/>
          <a:chExt cx="0" cy="0"/>
        </a:xfrm>
      </p:grpSpPr>
      <p:pic>
        <p:nvPicPr>
          <p:cNvPr id="10" name="Picture 9" descr="A blue and red text on a blue background&#10;&#10;Description automatically generated">
            <a:extLst>
              <a:ext uri="{FF2B5EF4-FFF2-40B4-BE49-F238E27FC236}">
                <a16:creationId xmlns:a16="http://schemas.microsoft.com/office/drawing/2014/main" id="{ACD71E69-E76F-2F22-0353-C7F3FEA658A8}"/>
              </a:ext>
            </a:extLst>
          </p:cNvPr>
          <p:cNvPicPr>
            <a:picLocks noChangeAspect="1"/>
          </p:cNvPicPr>
          <p:nvPr/>
        </p:nvPicPr>
        <p:blipFill rotWithShape="1">
          <a:blip r:embed="rId5"/>
          <a:srcRect l="1778" t="18624" r="435" b="23643"/>
          <a:stretch/>
        </p:blipFill>
        <p:spPr>
          <a:xfrm>
            <a:off x="8951493" y="6085610"/>
            <a:ext cx="3240505" cy="766039"/>
          </a:xfrm>
          <a:prstGeom prst="rect">
            <a:avLst/>
          </a:prstGeom>
        </p:spPr>
      </p:pic>
      <p:sp>
        <p:nvSpPr>
          <p:cNvPr id="11" name="Title 10">
            <a:extLst>
              <a:ext uri="{FF2B5EF4-FFF2-40B4-BE49-F238E27FC236}">
                <a16:creationId xmlns:a16="http://schemas.microsoft.com/office/drawing/2014/main" id="{84FA3E08-5639-1282-EE1E-8CA6D752F728}"/>
              </a:ext>
            </a:extLst>
          </p:cNvPr>
          <p:cNvSpPr>
            <a:spLocks noGrp="1"/>
          </p:cNvSpPr>
          <p:nvPr>
            <p:ph type="title"/>
          </p:nvPr>
        </p:nvSpPr>
        <p:spPr>
          <a:solidFill>
            <a:srgbClr val="1A3A54"/>
          </a:solidFill>
        </p:spPr>
        <p:txBody>
          <a:bodyPr/>
          <a:lstStyle/>
          <a:p>
            <a:pPr algn="ctr"/>
            <a:r>
              <a:rPr lang="en-US" dirty="0">
                <a:ln w="3175">
                  <a:solidFill>
                    <a:srgbClr val="C00000">
                      <a:alpha val="50000"/>
                    </a:srgbClr>
                  </a:solidFill>
                </a:ln>
                <a:solidFill>
                  <a:schemeClr val="bg1"/>
                </a:solidFill>
              </a:rPr>
              <a:t>R Shiny Employee Attrition &amp; Income App</a:t>
            </a:r>
          </a:p>
        </p:txBody>
      </p:sp>
      <p:pic>
        <p:nvPicPr>
          <p:cNvPr id="4" name="Employee_Attrition_Income_App_Demo">
            <a:hlinkClick r:id="" action="ppaction://media"/>
            <a:extLst>
              <a:ext uri="{FF2B5EF4-FFF2-40B4-BE49-F238E27FC236}">
                <a16:creationId xmlns:a16="http://schemas.microsoft.com/office/drawing/2014/main" id="{436721D2-07D0-C55E-510E-B9D9C9353A3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88884" y="1559792"/>
            <a:ext cx="7614232" cy="4285237"/>
          </a:xfrm>
          <a:prstGeom prst="rect">
            <a:avLst/>
          </a:prstGeom>
          <a:ln w="15875" cmpd="thinThick">
            <a:solidFill>
              <a:srgbClr val="02ADE8"/>
            </a:solidFill>
          </a:ln>
        </p:spPr>
      </p:pic>
    </p:spTree>
    <p:extLst>
      <p:ext uri="{BB962C8B-B14F-4D97-AF65-F5344CB8AC3E}">
        <p14:creationId xmlns:p14="http://schemas.microsoft.com/office/powerpoint/2010/main" val="76112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58C982-13B9-44C7-8525-900A7B608D90}"/>
              </a:ext>
            </a:extLst>
          </p:cNvPr>
          <p:cNvSpPr txBox="1"/>
          <p:nvPr/>
        </p:nvSpPr>
        <p:spPr>
          <a:xfrm>
            <a:off x="1458280" y="914400"/>
            <a:ext cx="3023616" cy="400110"/>
          </a:xfrm>
          <a:prstGeom prst="rect">
            <a:avLst/>
          </a:prstGeom>
          <a:noFill/>
        </p:spPr>
        <p:txBody>
          <a:bodyPr wrap="square" rtlCol="0">
            <a:spAutoFit/>
          </a:bodyPr>
          <a:lstStyle/>
          <a:p>
            <a:pPr algn="ctr"/>
            <a:r>
              <a:rPr lang="en-US" sz="2000" spc="40" dirty="0"/>
              <a:t>LINEAR REGRESSION</a:t>
            </a:r>
          </a:p>
        </p:txBody>
      </p:sp>
      <p:sp>
        <p:nvSpPr>
          <p:cNvPr id="2" name="Rectangle 1">
            <a:extLst>
              <a:ext uri="{FF2B5EF4-FFF2-40B4-BE49-F238E27FC236}">
                <a16:creationId xmlns:a16="http://schemas.microsoft.com/office/drawing/2014/main" id="{38D67610-D385-EC35-5B3E-0D48FF772B53}"/>
              </a:ext>
            </a:extLst>
          </p:cNvPr>
          <p:cNvSpPr/>
          <p:nvPr/>
        </p:nvSpPr>
        <p:spPr>
          <a:xfrm>
            <a:off x="0" y="0"/>
            <a:ext cx="12192000" cy="714375"/>
          </a:xfrm>
          <a:prstGeom prst="rect">
            <a:avLst/>
          </a:prstGeom>
          <a:gradFill>
            <a:gsLst>
              <a:gs pos="0">
                <a:schemeClr val="accent1"/>
              </a:gs>
              <a:gs pos="32000">
                <a:schemeClr val="accent1">
                  <a:lumMod val="50000"/>
                </a:schemeClr>
              </a:gs>
              <a:gs pos="83000">
                <a:schemeClr val="accent1"/>
              </a:gs>
              <a:gs pos="100000">
                <a:schemeClr val="accent1">
                  <a:lumMod val="75000"/>
                </a:schemeClr>
              </a:gs>
            </a:gsLst>
            <a:lin ang="6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C52DB75-111A-6C61-7A08-A87275806535}"/>
              </a:ext>
            </a:extLst>
          </p:cNvPr>
          <p:cNvSpPr txBox="1"/>
          <p:nvPr/>
        </p:nvSpPr>
        <p:spPr>
          <a:xfrm>
            <a:off x="7710104" y="914400"/>
            <a:ext cx="3023616" cy="400110"/>
          </a:xfrm>
          <a:prstGeom prst="rect">
            <a:avLst/>
          </a:prstGeom>
          <a:noFill/>
        </p:spPr>
        <p:txBody>
          <a:bodyPr wrap="square" rtlCol="0">
            <a:spAutoFit/>
          </a:bodyPr>
          <a:lstStyle/>
          <a:p>
            <a:pPr algn="ctr"/>
            <a:r>
              <a:rPr lang="en-US" sz="2000" spc="40" dirty="0"/>
              <a:t>IMPORTANT VARIABLES</a:t>
            </a:r>
          </a:p>
        </p:txBody>
      </p:sp>
      <p:sp>
        <p:nvSpPr>
          <p:cNvPr id="7" name="Rectangle 6">
            <a:extLst>
              <a:ext uri="{FF2B5EF4-FFF2-40B4-BE49-F238E27FC236}">
                <a16:creationId xmlns:a16="http://schemas.microsoft.com/office/drawing/2014/main" id="{0313A794-337F-036C-498D-97412C3D4A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41DF134-82AB-1D64-71B8-8EA65F205C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EDB87FA-1642-A212-3439-8E2965815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6085610"/>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31DEB78-5FA9-9F7A-B241-52EF493EC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038602" y="6085610"/>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and red text on a blue background&#10;&#10;Description automatically generated">
            <a:extLst>
              <a:ext uri="{FF2B5EF4-FFF2-40B4-BE49-F238E27FC236}">
                <a16:creationId xmlns:a16="http://schemas.microsoft.com/office/drawing/2014/main" id="{4A72DCAF-CDC1-29CB-B962-438860CB692A}"/>
              </a:ext>
            </a:extLst>
          </p:cNvPr>
          <p:cNvPicPr>
            <a:picLocks noChangeAspect="1"/>
          </p:cNvPicPr>
          <p:nvPr/>
        </p:nvPicPr>
        <p:blipFill rotWithShape="1">
          <a:blip r:embed="rId3"/>
          <a:srcRect l="1778" t="18624" r="435" b="23643"/>
          <a:stretch/>
        </p:blipFill>
        <p:spPr>
          <a:xfrm>
            <a:off x="8951493" y="6085610"/>
            <a:ext cx="3240505" cy="766039"/>
          </a:xfrm>
          <a:prstGeom prst="rect">
            <a:avLst/>
          </a:prstGeom>
        </p:spPr>
      </p:pic>
      <p:sp>
        <p:nvSpPr>
          <p:cNvPr id="13" name="TextBox 12">
            <a:extLst>
              <a:ext uri="{FF2B5EF4-FFF2-40B4-BE49-F238E27FC236}">
                <a16:creationId xmlns:a16="http://schemas.microsoft.com/office/drawing/2014/main" id="{8DE74C11-8F90-0FE9-3378-D5F50CC2D5A8}"/>
              </a:ext>
            </a:extLst>
          </p:cNvPr>
          <p:cNvSpPr txBox="1"/>
          <p:nvPr/>
        </p:nvSpPr>
        <p:spPr>
          <a:xfrm>
            <a:off x="249746" y="157165"/>
            <a:ext cx="6100762" cy="492443"/>
          </a:xfrm>
          <a:prstGeom prst="rect">
            <a:avLst/>
          </a:prstGeom>
          <a:noFill/>
        </p:spPr>
        <p:txBody>
          <a:bodyPr wrap="square">
            <a:spAutoFit/>
          </a:bodyPr>
          <a:lstStyle/>
          <a:p>
            <a:r>
              <a:rPr lang="en-US" sz="2600" b="1" spc="40" dirty="0">
                <a:ln w="3175">
                  <a:solidFill>
                    <a:srgbClr val="C00000">
                      <a:alpha val="50000"/>
                    </a:srgbClr>
                  </a:solidFill>
                </a:ln>
                <a:solidFill>
                  <a:schemeClr val="bg1"/>
                </a:solidFill>
              </a:rPr>
              <a:t>INCOME MODEL</a:t>
            </a:r>
          </a:p>
        </p:txBody>
      </p:sp>
      <p:graphicFrame>
        <p:nvGraphicFramePr>
          <p:cNvPr id="6" name="Content Placeholder 2">
            <a:extLst>
              <a:ext uri="{FF2B5EF4-FFF2-40B4-BE49-F238E27FC236}">
                <a16:creationId xmlns:a16="http://schemas.microsoft.com/office/drawing/2014/main" id="{AEB5E9CF-1026-7A3E-724F-1941EB250B63}"/>
              </a:ext>
            </a:extLst>
          </p:cNvPr>
          <p:cNvGraphicFramePr>
            <a:graphicFrameLocks/>
          </p:cNvGraphicFramePr>
          <p:nvPr>
            <p:extLst>
              <p:ext uri="{D42A27DB-BD31-4B8C-83A1-F6EECF244321}">
                <p14:modId xmlns:p14="http://schemas.microsoft.com/office/powerpoint/2010/main" val="2763784438"/>
              </p:ext>
            </p:extLst>
          </p:nvPr>
        </p:nvGraphicFramePr>
        <p:xfrm>
          <a:off x="7680867" y="1786757"/>
          <a:ext cx="3094017" cy="34298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Right Brace 11">
            <a:extLst>
              <a:ext uri="{FF2B5EF4-FFF2-40B4-BE49-F238E27FC236}">
                <a16:creationId xmlns:a16="http://schemas.microsoft.com/office/drawing/2014/main" id="{DAD7323A-5CAC-75CE-C5CB-E509B73C9F37}"/>
              </a:ext>
            </a:extLst>
          </p:cNvPr>
          <p:cNvSpPr/>
          <p:nvPr/>
        </p:nvSpPr>
        <p:spPr>
          <a:xfrm rot="10800000">
            <a:off x="7211382" y="1569118"/>
            <a:ext cx="501610" cy="3718061"/>
          </a:xfrm>
          <a:prstGeom prst="rightBrace">
            <a:avLst>
              <a:gd name="adj1" fmla="val 43116"/>
              <a:gd name="adj2" fmla="val 5147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ight Arrow 15">
            <a:extLst>
              <a:ext uri="{FF2B5EF4-FFF2-40B4-BE49-F238E27FC236}">
                <a16:creationId xmlns:a16="http://schemas.microsoft.com/office/drawing/2014/main" id="{4C8F8DE1-DC15-72F0-52D3-4D1CAFA92955}"/>
              </a:ext>
            </a:extLst>
          </p:cNvPr>
          <p:cNvSpPr>
            <a:spLocks noChangeAspect="1"/>
          </p:cNvSpPr>
          <p:nvPr/>
        </p:nvSpPr>
        <p:spPr>
          <a:xfrm rot="10800000">
            <a:off x="6996539" y="3285837"/>
            <a:ext cx="364206" cy="180050"/>
          </a:xfrm>
          <a:prstGeom prst="rightArrow">
            <a:avLst/>
          </a:prstGeom>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47938EC-347D-CF51-6262-104864E48D47}"/>
              </a:ext>
            </a:extLst>
          </p:cNvPr>
          <p:cNvSpPr txBox="1"/>
          <p:nvPr/>
        </p:nvSpPr>
        <p:spPr>
          <a:xfrm>
            <a:off x="1628775" y="1786757"/>
            <a:ext cx="3771900" cy="2557110"/>
          </a:xfrm>
          <a:prstGeom prst="rect">
            <a:avLst/>
          </a:prstGeom>
          <a:noFill/>
        </p:spPr>
        <p:txBody>
          <a:bodyPr wrap="square" rtlCol="0">
            <a:spAutoFit/>
          </a:bodyPr>
          <a:lstStyle/>
          <a:p>
            <a:pPr marL="0" lvl="1">
              <a:spcBef>
                <a:spcPts val="200"/>
              </a:spcBef>
            </a:pPr>
            <a:r>
              <a:rPr lang="en-US" i="1" dirty="0"/>
              <a:t>Model Evaluation</a:t>
            </a:r>
          </a:p>
          <a:p>
            <a:pPr marL="0" lvl="1">
              <a:spcBef>
                <a:spcPts val="200"/>
              </a:spcBef>
            </a:pPr>
            <a:endParaRPr lang="en-US" dirty="0"/>
          </a:p>
          <a:p>
            <a:pPr marL="0" lvl="1">
              <a:spcBef>
                <a:spcPts val="200"/>
              </a:spcBef>
            </a:pPr>
            <a:r>
              <a:rPr lang="en-US" dirty="0"/>
              <a:t>Root Mean Squared Error (RMSE)</a:t>
            </a:r>
          </a:p>
          <a:p>
            <a:pPr marL="285750" lvl="1" indent="-285750">
              <a:spcBef>
                <a:spcPts val="1000"/>
              </a:spcBef>
              <a:buFont typeface="Arial" panose="020B0604020202020204" pitchFamily="34" charset="0"/>
              <a:buChar char="•"/>
            </a:pPr>
            <a:r>
              <a:rPr lang="en-US" dirty="0"/>
              <a:t>target of 3000</a:t>
            </a:r>
          </a:p>
          <a:p>
            <a:pPr marL="285750" lvl="1" indent="-285750">
              <a:spcBef>
                <a:spcPts val="1500"/>
              </a:spcBef>
              <a:buFont typeface="Arial" panose="020B0604020202020204" pitchFamily="34" charset="0"/>
              <a:buChar char="•"/>
            </a:pPr>
            <a:r>
              <a:rPr lang="en-US" dirty="0"/>
              <a:t>training data: 1357</a:t>
            </a:r>
          </a:p>
          <a:p>
            <a:pPr marL="285750" lvl="1" indent="-285750">
              <a:spcBef>
                <a:spcPts val="1000"/>
              </a:spcBef>
              <a:buFont typeface="Arial" panose="020B0604020202020204" pitchFamily="34" charset="0"/>
              <a:buChar char="•"/>
            </a:pPr>
            <a:r>
              <a:rPr lang="en-US" dirty="0"/>
              <a:t>validation data: 1382</a:t>
            </a:r>
          </a:p>
          <a:p>
            <a:pPr marL="0" lvl="1">
              <a:spcBef>
                <a:spcPts val="200"/>
              </a:spcBef>
            </a:pPr>
            <a:endParaRPr lang="en-US" dirty="0"/>
          </a:p>
        </p:txBody>
      </p:sp>
    </p:spTree>
    <p:extLst>
      <p:ext uri="{BB962C8B-B14F-4D97-AF65-F5344CB8AC3E}">
        <p14:creationId xmlns:p14="http://schemas.microsoft.com/office/powerpoint/2010/main" val="256054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6" grpId="0">
        <p:bldAsOne/>
      </p:bldGraphic>
      <p:bldP spid="12"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3A54"/>
        </a:solidFill>
        <a:effectLst/>
      </p:bgPr>
    </p:bg>
    <p:spTree>
      <p:nvGrpSpPr>
        <p:cNvPr id="1" name=""/>
        <p:cNvGrpSpPr/>
        <p:nvPr/>
      </p:nvGrpSpPr>
      <p:grpSpPr>
        <a:xfrm>
          <a:off x="0" y="0"/>
          <a:ext cx="0" cy="0"/>
          <a:chOff x="0" y="0"/>
          <a:chExt cx="0" cy="0"/>
        </a:xfrm>
      </p:grpSpPr>
      <p:pic>
        <p:nvPicPr>
          <p:cNvPr id="10" name="Picture 9" descr="A blue and red text on a blue background&#10;&#10;Description automatically generated">
            <a:extLst>
              <a:ext uri="{FF2B5EF4-FFF2-40B4-BE49-F238E27FC236}">
                <a16:creationId xmlns:a16="http://schemas.microsoft.com/office/drawing/2014/main" id="{ACD71E69-E76F-2F22-0353-C7F3FEA658A8}"/>
              </a:ext>
            </a:extLst>
          </p:cNvPr>
          <p:cNvPicPr>
            <a:picLocks noChangeAspect="1"/>
          </p:cNvPicPr>
          <p:nvPr/>
        </p:nvPicPr>
        <p:blipFill rotWithShape="1">
          <a:blip r:embed="rId3"/>
          <a:srcRect l="1778" t="18624" r="435" b="23643"/>
          <a:stretch/>
        </p:blipFill>
        <p:spPr>
          <a:xfrm>
            <a:off x="8951493" y="6085610"/>
            <a:ext cx="3240505" cy="766039"/>
          </a:xfrm>
          <a:prstGeom prst="rect">
            <a:avLst/>
          </a:prstGeom>
        </p:spPr>
      </p:pic>
      <p:sp>
        <p:nvSpPr>
          <p:cNvPr id="11" name="Title 10">
            <a:extLst>
              <a:ext uri="{FF2B5EF4-FFF2-40B4-BE49-F238E27FC236}">
                <a16:creationId xmlns:a16="http://schemas.microsoft.com/office/drawing/2014/main" id="{84FA3E08-5639-1282-EE1E-8CA6D752F728}"/>
              </a:ext>
            </a:extLst>
          </p:cNvPr>
          <p:cNvSpPr>
            <a:spLocks noGrp="1"/>
          </p:cNvSpPr>
          <p:nvPr>
            <p:ph type="title"/>
          </p:nvPr>
        </p:nvSpPr>
        <p:spPr/>
        <p:txBody>
          <a:bodyPr/>
          <a:lstStyle/>
          <a:p>
            <a:r>
              <a:rPr lang="en-US" dirty="0">
                <a:ln w="3175">
                  <a:solidFill>
                    <a:srgbClr val="C00000">
                      <a:alpha val="50000"/>
                    </a:srgbClr>
                  </a:solidFill>
                </a:ln>
                <a:solidFill>
                  <a:schemeClr val="bg1"/>
                </a:solidFill>
              </a:rPr>
              <a:t>Recommendations for Employee Retention</a:t>
            </a:r>
          </a:p>
        </p:txBody>
      </p:sp>
      <p:graphicFrame>
        <p:nvGraphicFramePr>
          <p:cNvPr id="15" name="Content Placeholder 4">
            <a:extLst>
              <a:ext uri="{FF2B5EF4-FFF2-40B4-BE49-F238E27FC236}">
                <a16:creationId xmlns:a16="http://schemas.microsoft.com/office/drawing/2014/main" id="{8051F378-3D08-D88D-9595-85706D645B8C}"/>
              </a:ext>
            </a:extLst>
          </p:cNvPr>
          <p:cNvGraphicFramePr>
            <a:graphicFrameLocks noGrp="1"/>
          </p:cNvGraphicFramePr>
          <p:nvPr>
            <p:ph idx="1"/>
            <p:extLst>
              <p:ext uri="{D42A27DB-BD31-4B8C-83A1-F6EECF244321}">
                <p14:modId xmlns:p14="http://schemas.microsoft.com/office/powerpoint/2010/main" val="390128944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443952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14249</TotalTime>
  <Words>1587</Words>
  <Application>Microsoft Macintosh PowerPoint</Application>
  <PresentationFormat>Widescreen</PresentationFormat>
  <Paragraphs>255</Paragraphs>
  <Slides>18</Slides>
  <Notes>18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vt:lpstr>
      <vt:lpstr>Aptos Display</vt:lpstr>
      <vt:lpstr>Arial</vt:lpstr>
      <vt:lpstr>Helvetica</vt:lpstr>
      <vt:lpstr>Symbol</vt:lpstr>
      <vt:lpstr>Times New Roman</vt:lpstr>
      <vt:lpstr>Office Theme</vt:lpstr>
      <vt:lpstr>ANALYSIS OF EMPLOYEE ATTRITION</vt:lpstr>
      <vt:lpstr>Overview</vt:lpstr>
      <vt:lpstr>PowerPoint Presentation</vt:lpstr>
      <vt:lpstr>ASSOCIATIONS &amp; ATTRITION TRENDS: Income &amp; Job Level</vt:lpstr>
      <vt:lpstr>PowerPoint Presentation</vt:lpstr>
      <vt:lpstr>PowerPoint Presentation</vt:lpstr>
      <vt:lpstr>R Shiny Employee Attrition &amp; Income App</vt:lpstr>
      <vt:lpstr>PowerPoint Presentation</vt:lpstr>
      <vt:lpstr>Recommendations for Employee Retention</vt:lpstr>
      <vt:lpstr>PowerPoint Presentation</vt:lpstr>
      <vt:lpstr>PowerPoint Presentation</vt:lpstr>
      <vt:lpstr>ATTRITION TRENDS: Monthly Income</vt:lpstr>
      <vt:lpstr>ATTRITION TRENDS: Job Level</vt:lpstr>
      <vt:lpstr>ATTRITION TRENDS: Overtime</vt:lpstr>
      <vt:lpstr>ASSOCIATIONS &amp; ATTRITION TRENDS: Income &amp; Overtime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Henderson, Kristin</dc:creator>
  <cp:lastModifiedBy>Henderson, Kristin</cp:lastModifiedBy>
  <cp:revision>78</cp:revision>
  <cp:lastPrinted>2024-04-20T14:48:01Z</cp:lastPrinted>
  <dcterms:created xsi:type="dcterms:W3CDTF">2024-04-08T14:55:35Z</dcterms:created>
  <dcterms:modified xsi:type="dcterms:W3CDTF">2024-04-20T17:43:41Z</dcterms:modified>
</cp:coreProperties>
</file>